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erverZoom="100000" strictFirstAndLastChars="0" saveSubsetFonts="1">
  <p:sldMasterIdLst>
    <p:sldMasterId id="2147483648" r:id="rId1"/>
  </p:sldMasterIdLst>
  <p:notesMasterIdLst>
    <p:notesMasterId r:id="rId17"/>
  </p:notesMasterIdLst>
  <p:sldIdLst>
    <p:sldId id="288" r:id="rId2"/>
    <p:sldId id="289" r:id="rId3"/>
    <p:sldId id="290" r:id="rId4"/>
    <p:sldId id="291" r:id="rId5"/>
    <p:sldId id="295" r:id="rId6"/>
    <p:sldId id="297" r:id="rId7"/>
    <p:sldId id="298" r:id="rId8"/>
    <p:sldId id="299" r:id="rId9"/>
    <p:sldId id="312" r:id="rId10"/>
    <p:sldId id="313" r:id="rId11"/>
    <p:sldId id="314" r:id="rId12"/>
    <p:sldId id="315" r:id="rId13"/>
    <p:sldId id="316" r:id="rId14"/>
    <p:sldId id="317" r:id="rId15"/>
    <p:sldId id="318" r:id="rId16"/>
  </p:sldIdLst>
  <p:sldSz cx="13004800" cy="9753600"/>
  <p:notesSz cx="6858000" cy="9144000"/>
  <p:defaultTextStyle>
    <a:defPPr>
      <a:defRPr lang="en-US"/>
    </a:defPPr>
    <a:lvl1pPr algn="ctr" defTabSz="584200" rtl="0" fontAlgn="base" hangingPunct="0">
      <a:spcBef>
        <a:spcPct val="0"/>
      </a:spcBef>
      <a:spcAft>
        <a:spcPct val="0"/>
      </a:spcAft>
      <a:defRPr sz="2400" b="1" kern="1200">
        <a:solidFill>
          <a:srgbClr val="000000"/>
        </a:solidFill>
        <a:latin typeface="Helvetica Neue" charset="0"/>
        <a:ea typeface="Helvetica Neue" charset="0"/>
        <a:cs typeface="Helvetica Neue" charset="0"/>
        <a:sym typeface="Helvetica Neue" charset="0"/>
      </a:defRPr>
    </a:lvl1pPr>
    <a:lvl2pPr indent="228600" algn="ctr" defTabSz="584200" rtl="0" fontAlgn="base" hangingPunct="0">
      <a:spcBef>
        <a:spcPct val="0"/>
      </a:spcBef>
      <a:spcAft>
        <a:spcPct val="0"/>
      </a:spcAft>
      <a:defRPr sz="2400" b="1" kern="1200">
        <a:solidFill>
          <a:srgbClr val="000000"/>
        </a:solidFill>
        <a:latin typeface="Helvetica Neue" charset="0"/>
        <a:ea typeface="Helvetica Neue" charset="0"/>
        <a:cs typeface="Helvetica Neue" charset="0"/>
        <a:sym typeface="Helvetica Neue" charset="0"/>
      </a:defRPr>
    </a:lvl2pPr>
    <a:lvl3pPr indent="457200" algn="ctr" defTabSz="584200" rtl="0" fontAlgn="base" hangingPunct="0">
      <a:spcBef>
        <a:spcPct val="0"/>
      </a:spcBef>
      <a:spcAft>
        <a:spcPct val="0"/>
      </a:spcAft>
      <a:defRPr sz="2400" b="1" kern="1200">
        <a:solidFill>
          <a:srgbClr val="000000"/>
        </a:solidFill>
        <a:latin typeface="Helvetica Neue" charset="0"/>
        <a:ea typeface="Helvetica Neue" charset="0"/>
        <a:cs typeface="Helvetica Neue" charset="0"/>
        <a:sym typeface="Helvetica Neue" charset="0"/>
      </a:defRPr>
    </a:lvl3pPr>
    <a:lvl4pPr indent="685800" algn="ctr" defTabSz="584200" rtl="0" fontAlgn="base" hangingPunct="0">
      <a:spcBef>
        <a:spcPct val="0"/>
      </a:spcBef>
      <a:spcAft>
        <a:spcPct val="0"/>
      </a:spcAft>
      <a:defRPr sz="2400" b="1" kern="1200">
        <a:solidFill>
          <a:srgbClr val="000000"/>
        </a:solidFill>
        <a:latin typeface="Helvetica Neue" charset="0"/>
        <a:ea typeface="Helvetica Neue" charset="0"/>
        <a:cs typeface="Helvetica Neue" charset="0"/>
        <a:sym typeface="Helvetica Neue" charset="0"/>
      </a:defRPr>
    </a:lvl4pPr>
    <a:lvl5pPr indent="914400" algn="ctr" defTabSz="584200" rtl="0" fontAlgn="base" hangingPunct="0">
      <a:spcBef>
        <a:spcPct val="0"/>
      </a:spcBef>
      <a:spcAft>
        <a:spcPct val="0"/>
      </a:spcAft>
      <a:defRPr sz="2400" b="1" kern="1200">
        <a:solidFill>
          <a:srgbClr val="000000"/>
        </a:solidFill>
        <a:latin typeface="Helvetica Neue" charset="0"/>
        <a:ea typeface="Helvetica Neue" charset="0"/>
        <a:cs typeface="Helvetica Neue" charset="0"/>
        <a:sym typeface="Helvetica Neue" charset="0"/>
      </a:defRPr>
    </a:lvl5pPr>
    <a:lvl6pPr marL="2286000" algn="l" defTabSz="914400" rtl="0" eaLnBrk="1" latinLnBrk="0" hangingPunct="1">
      <a:defRPr sz="2400" b="1" kern="1200">
        <a:solidFill>
          <a:srgbClr val="000000"/>
        </a:solidFill>
        <a:latin typeface="Helvetica Neue" charset="0"/>
        <a:ea typeface="Helvetica Neue" charset="0"/>
        <a:cs typeface="Helvetica Neue" charset="0"/>
        <a:sym typeface="Helvetica Neue" charset="0"/>
      </a:defRPr>
    </a:lvl6pPr>
    <a:lvl7pPr marL="2743200" algn="l" defTabSz="914400" rtl="0" eaLnBrk="1" latinLnBrk="0" hangingPunct="1">
      <a:defRPr sz="2400" b="1" kern="1200">
        <a:solidFill>
          <a:srgbClr val="000000"/>
        </a:solidFill>
        <a:latin typeface="Helvetica Neue" charset="0"/>
        <a:ea typeface="Helvetica Neue" charset="0"/>
        <a:cs typeface="Helvetica Neue" charset="0"/>
        <a:sym typeface="Helvetica Neue" charset="0"/>
      </a:defRPr>
    </a:lvl7pPr>
    <a:lvl8pPr marL="3200400" algn="l" defTabSz="914400" rtl="0" eaLnBrk="1" latinLnBrk="0" hangingPunct="1">
      <a:defRPr sz="2400" b="1" kern="1200">
        <a:solidFill>
          <a:srgbClr val="000000"/>
        </a:solidFill>
        <a:latin typeface="Helvetica Neue" charset="0"/>
        <a:ea typeface="Helvetica Neue" charset="0"/>
        <a:cs typeface="Helvetica Neue" charset="0"/>
        <a:sym typeface="Helvetica Neue" charset="0"/>
      </a:defRPr>
    </a:lvl8pPr>
    <a:lvl9pPr marL="3657600" algn="l" defTabSz="914400" rtl="0" eaLnBrk="1" latinLnBrk="0" hangingPunct="1">
      <a:defRPr sz="2400" b="1" kern="1200">
        <a:solidFill>
          <a:srgbClr val="000000"/>
        </a:solidFill>
        <a:latin typeface="Helvetica Neue" charset="0"/>
        <a:ea typeface="Helvetica Neue" charset="0"/>
        <a:cs typeface="Helvetica Neue" charset="0"/>
        <a:sym typeface="Helvetica Neue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3072">
          <p15:clr>
            <a:srgbClr val="A4A3A4"/>
          </p15:clr>
        </p15:guide>
        <p15:guide id="2" pos="409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20"/>
    <p:restoredTop sz="94660"/>
  </p:normalViewPr>
  <p:slideViewPr>
    <p:cSldViewPr>
      <p:cViewPr varScale="1">
        <p:scale>
          <a:sx n="54" d="100"/>
          <a:sy n="54" d="100"/>
        </p:scale>
        <p:origin x="114" y="186"/>
      </p:cViewPr>
      <p:guideLst>
        <p:guide orient="horz" pos="3072"/>
        <p:guide pos="409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361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Rectangle 1">
            <a:extLst>
              <a:ext uri="{FF2B5EF4-FFF2-40B4-BE49-F238E27FC236}">
                <a16:creationId xmlns:a16="http://schemas.microsoft.com/office/drawing/2014/main" id="{EAC46A35-18BB-4F04-9ED5-881AB6782CE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050" name="Rectangle 2">
            <a:extLst>
              <a:ext uri="{FF2B5EF4-FFF2-40B4-BE49-F238E27FC236}">
                <a16:creationId xmlns:a16="http://schemas.microsoft.com/office/drawing/2014/main" id="{FC8E0626-B3A9-4E0D-96CC-70407B08781A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>
                <a:sym typeface="Helvetica Neue" charset="0"/>
              </a:rPr>
              <a:t>Click to edit Master text styles</a:t>
            </a:r>
          </a:p>
          <a:p>
            <a:pPr lvl="1"/>
            <a:r>
              <a:rPr lang="en-US" altLang="en-US">
                <a:sym typeface="Helvetica Neue" charset="0"/>
              </a:rPr>
              <a:t>Second level</a:t>
            </a:r>
          </a:p>
          <a:p>
            <a:pPr lvl="2"/>
            <a:r>
              <a:rPr lang="en-US" altLang="en-US">
                <a:sym typeface="Helvetica Neue" charset="0"/>
              </a:rPr>
              <a:t>Third level</a:t>
            </a:r>
          </a:p>
          <a:p>
            <a:pPr lvl="3"/>
            <a:r>
              <a:rPr lang="en-US" altLang="en-US">
                <a:sym typeface="Helvetica Neue" charset="0"/>
              </a:rPr>
              <a:t>Fourth level</a:t>
            </a:r>
          </a:p>
          <a:p>
            <a:pPr lvl="4"/>
            <a:r>
              <a:rPr lang="en-US" altLang="en-US">
                <a:sym typeface="Helvetica Neue" charset="0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57200" rtl="0" fontAlgn="base" hangingPunct="0">
      <a:lnSpc>
        <a:spcPct val="117000"/>
      </a:lnSpc>
      <a:spcBef>
        <a:spcPct val="0"/>
      </a:spcBef>
      <a:spcAft>
        <a:spcPct val="0"/>
      </a:spcAft>
      <a:defRPr sz="2200" kern="1200">
        <a:solidFill>
          <a:srgbClr val="000000"/>
        </a:solidFill>
        <a:latin typeface="Helvetica Neue" charset="0"/>
        <a:ea typeface="Helvetica Neue" charset="0"/>
        <a:cs typeface="Helvetica Neue" charset="0"/>
        <a:sym typeface="Helvetica Neue" charset="0"/>
      </a:defRPr>
    </a:lvl1pPr>
    <a:lvl2pPr indent="228600" algn="l" defTabSz="457200" rtl="0" fontAlgn="base" hangingPunct="0">
      <a:lnSpc>
        <a:spcPct val="117000"/>
      </a:lnSpc>
      <a:spcBef>
        <a:spcPct val="0"/>
      </a:spcBef>
      <a:spcAft>
        <a:spcPct val="0"/>
      </a:spcAft>
      <a:defRPr sz="2200" kern="1200">
        <a:solidFill>
          <a:srgbClr val="000000"/>
        </a:solidFill>
        <a:latin typeface="Helvetica Neue" charset="0"/>
        <a:ea typeface="Helvetica Neue" charset="0"/>
        <a:cs typeface="Helvetica Neue" charset="0"/>
        <a:sym typeface="Helvetica Neue" charset="0"/>
      </a:defRPr>
    </a:lvl2pPr>
    <a:lvl3pPr indent="457200" algn="l" defTabSz="457200" rtl="0" fontAlgn="base" hangingPunct="0">
      <a:lnSpc>
        <a:spcPct val="117000"/>
      </a:lnSpc>
      <a:spcBef>
        <a:spcPct val="0"/>
      </a:spcBef>
      <a:spcAft>
        <a:spcPct val="0"/>
      </a:spcAft>
      <a:defRPr sz="2200" kern="1200">
        <a:solidFill>
          <a:srgbClr val="000000"/>
        </a:solidFill>
        <a:latin typeface="Helvetica Neue" charset="0"/>
        <a:ea typeface="Helvetica Neue" charset="0"/>
        <a:cs typeface="Helvetica Neue" charset="0"/>
        <a:sym typeface="Helvetica Neue" charset="0"/>
      </a:defRPr>
    </a:lvl3pPr>
    <a:lvl4pPr indent="685800" algn="l" defTabSz="457200" rtl="0" fontAlgn="base" hangingPunct="0">
      <a:lnSpc>
        <a:spcPct val="117000"/>
      </a:lnSpc>
      <a:spcBef>
        <a:spcPct val="0"/>
      </a:spcBef>
      <a:spcAft>
        <a:spcPct val="0"/>
      </a:spcAft>
      <a:defRPr sz="2200" kern="1200">
        <a:solidFill>
          <a:srgbClr val="000000"/>
        </a:solidFill>
        <a:latin typeface="Helvetica Neue" charset="0"/>
        <a:ea typeface="Helvetica Neue" charset="0"/>
        <a:cs typeface="Helvetica Neue" charset="0"/>
        <a:sym typeface="Helvetica Neue" charset="0"/>
      </a:defRPr>
    </a:lvl4pPr>
    <a:lvl5pPr indent="914400" algn="l" defTabSz="457200" rtl="0" fontAlgn="base" hangingPunct="0">
      <a:lnSpc>
        <a:spcPct val="117000"/>
      </a:lnSpc>
      <a:spcBef>
        <a:spcPct val="0"/>
      </a:spcBef>
      <a:spcAft>
        <a:spcPct val="0"/>
      </a:spcAft>
      <a:defRPr sz="2200" kern="1200">
        <a:solidFill>
          <a:srgbClr val="000000"/>
        </a:solidFill>
        <a:latin typeface="Helvetica Neue" charset="0"/>
        <a:ea typeface="Helvetica Neue" charset="0"/>
        <a:cs typeface="Helvetica Neue" charset="0"/>
        <a:sym typeface="Helvetica Neue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6DADE-4BF1-4613-97EB-1A1787555E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5600" y="1597025"/>
            <a:ext cx="9753600" cy="3395663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2A8126-A1FE-4F3D-A4C5-17448BE1F3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25600" y="5122863"/>
            <a:ext cx="9753600" cy="23542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538BDD-B46A-4962-9F54-0E7E59F314E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81FD7680-14B7-4D0A-8349-06A6620051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3076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F4E60-6E48-43D7-B251-39EB2F904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D476DC-8960-468E-9BF3-A094136462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E26825-B7E2-4E47-9964-E012A7274DA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680201A6-E46C-4748-AE91-03752ACA48F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856815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CA2EEA1-5684-4827-B1A5-75012929BE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77350" y="254000"/>
            <a:ext cx="2774950" cy="86233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AF81B7-A2A0-4D18-BFAB-AD1F9674CF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952500" y="254000"/>
            <a:ext cx="8172450" cy="86233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00DB05-FE34-4277-93F3-8A7DFD5A067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68A96659-241A-4904-9C83-10079CC6788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637550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AB70D-497C-45F4-836A-3D9DABD3DF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51A20A-C111-4BED-8AB9-0285233473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3DE95A-85A3-4D62-991C-386B867D8D7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6A13F817-C596-441B-94E1-A2C24302A2E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284499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02C21A-011A-4E31-81E0-F85BA9FE17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413" y="2432050"/>
            <a:ext cx="11217275" cy="4056063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F963E3-3AB9-44A3-A2CF-8358A40FAE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87413" y="6527800"/>
            <a:ext cx="11217275" cy="2133600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552751-D689-4E77-AE72-55AF95A867B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037B1F3C-483A-4574-A05F-6924735ECB4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51036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05B0D-E829-405F-8479-961CA2A05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234A39-85F9-470A-9CE6-0559A62F25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52500" y="2590800"/>
            <a:ext cx="5473700" cy="6286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5C1272-3BE6-4D75-9786-567E653833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78600" y="2590800"/>
            <a:ext cx="5473700" cy="6286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13228D-9598-414D-9EAD-CE076AECBC8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6AAC4129-17D3-48B6-9392-00BD6DD062C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16104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46080-5823-4423-BE47-F1A20FB65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519113"/>
            <a:ext cx="11217275" cy="18859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D3F6F4-FF3C-461A-AB9A-FDB4A24B2F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5350" y="2390775"/>
            <a:ext cx="5502275" cy="11715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EC3809-90DC-46FD-A2C3-5C39C93F03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95350" y="3562350"/>
            <a:ext cx="5502275" cy="5240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88B8999-6246-4E72-A1B8-89B2FF47C4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83363" y="2390775"/>
            <a:ext cx="5529262" cy="11715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4BA6A36-6C33-4837-833F-50AA6F46B5F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83363" y="3562350"/>
            <a:ext cx="5529262" cy="5240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78B44E-DD61-4CBA-9ABD-D9909F94B3E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058CC90D-AA47-4622-ADE2-FF0E9E3B22A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722028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3BAA6-A996-41DD-B4F8-FFB1B61E3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5BDBF19-E807-49CB-8C87-CE464FA87B0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90B90BC4-075F-434E-8074-CF64C1BEBA7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969750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46D7210-6EE9-4F25-95D3-3FB669B3CF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9D05D261-DCD3-41F8-AFFF-1E04BFADF6E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978831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10B22-A48D-4912-9600-CCA1B685F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650875"/>
            <a:ext cx="4194175" cy="22748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98D504-31F8-4037-8CF2-588E90072E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9263" y="1404938"/>
            <a:ext cx="6583362" cy="69310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DA825D-3E28-461C-A4DC-63A81991A3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95350" y="2925763"/>
            <a:ext cx="4194175" cy="542131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18B2B6-3C04-4D72-97CF-45C4BC6DC16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8951F174-3417-4031-BA46-19FC5CE669B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287936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4FE296-1C42-44E1-B4E2-9A94195CD5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650875"/>
            <a:ext cx="4194175" cy="22748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5861EF3-923E-4563-BBB6-0BBB33C07E4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29263" y="1404938"/>
            <a:ext cx="6583362" cy="69310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F6CB3B-32A8-4D03-A02D-36CFDD55DA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95350" y="2925763"/>
            <a:ext cx="4194175" cy="542131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388C67-4A25-465E-B9BD-713F4752855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F1ED84B3-1F90-4E8F-854B-04F68657E04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979620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Rectangle 1">
            <a:extLst>
              <a:ext uri="{FF2B5EF4-FFF2-40B4-BE49-F238E27FC236}">
                <a16:creationId xmlns:a16="http://schemas.microsoft.com/office/drawing/2014/main" id="{998558E0-8ABB-4C56-8A9A-9F51A3BA7D85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952500" y="254000"/>
            <a:ext cx="11099800" cy="215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>
                <a:sym typeface="Helvetica Neue Medium" charset="0"/>
              </a:rPr>
              <a:t>Click to edit Master title style</a:t>
            </a:r>
          </a:p>
        </p:txBody>
      </p:sp>
      <p:sp>
        <p:nvSpPr>
          <p:cNvPr id="1026" name="Rectangle 2">
            <a:extLst>
              <a:ext uri="{FF2B5EF4-FFF2-40B4-BE49-F238E27FC236}">
                <a16:creationId xmlns:a16="http://schemas.microsoft.com/office/drawing/2014/main" id="{1468341A-017E-4304-85D0-663F2A813EFA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 bwMode="auto">
          <a:xfrm>
            <a:off x="6327775" y="9296400"/>
            <a:ext cx="341313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none" lIns="50800" tIns="50800" rIns="50800" bIns="50800" numCol="1" anchor="t" anchorCtr="0" compatLnSpc="1">
            <a:prstTxWarp prst="textNoShape">
              <a:avLst/>
            </a:prstTxWarp>
          </a:bodyPr>
          <a:lstStyle>
            <a:lvl1pPr>
              <a:defRPr sz="1600" b="0">
                <a:latin typeface="Helvetica Neue Light" charset="0"/>
                <a:ea typeface="Helvetica Neue Light" charset="0"/>
                <a:cs typeface="Helvetica Neue Light" charset="0"/>
                <a:sym typeface="Helvetica Neue Light" charset="0"/>
              </a:defRPr>
            </a:lvl1pPr>
          </a:lstStyle>
          <a:p>
            <a:fld id="{8729288B-D437-4D2B-8894-2A665093DA54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EE63F55E-4819-4010-AF26-A177EA2CC3F8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952500" y="2590800"/>
            <a:ext cx="11099800" cy="6286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>
                <a:sym typeface="Helvetica Neue" charset="0"/>
              </a:rPr>
              <a:t>Click to edit Master text styles</a:t>
            </a:r>
          </a:p>
          <a:p>
            <a:pPr lvl="1"/>
            <a:r>
              <a:rPr lang="en-US" altLang="en-US">
                <a:sym typeface="Helvetica Neue" charset="0"/>
              </a:rPr>
              <a:t>Second level</a:t>
            </a:r>
          </a:p>
          <a:p>
            <a:pPr lvl="2"/>
            <a:r>
              <a:rPr lang="en-US" altLang="en-US">
                <a:sym typeface="Helvetica Neue" charset="0"/>
              </a:rPr>
              <a:t>Third level</a:t>
            </a:r>
          </a:p>
          <a:p>
            <a:pPr lvl="3"/>
            <a:r>
              <a:rPr lang="en-US" altLang="en-US">
                <a:sym typeface="Helvetica Neue" charset="0"/>
              </a:rPr>
              <a:t>Fourth level</a:t>
            </a:r>
          </a:p>
          <a:p>
            <a:pPr lvl="4"/>
            <a:r>
              <a:rPr lang="en-US" altLang="en-US">
                <a:sym typeface="Helvetica Neue" charset="0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584200" rtl="0" fontAlgn="base" hangingPunct="0">
        <a:spcBef>
          <a:spcPct val="0"/>
        </a:spcBef>
        <a:spcAft>
          <a:spcPct val="0"/>
        </a:spcAft>
        <a:defRPr sz="8000" kern="1200">
          <a:solidFill>
            <a:srgbClr val="000000"/>
          </a:solidFill>
          <a:latin typeface="+mj-lt"/>
          <a:ea typeface="+mj-ea"/>
          <a:cs typeface="+mj-cs"/>
          <a:sym typeface="Helvetica Neue Medium" charset="0"/>
        </a:defRPr>
      </a:lvl1pPr>
      <a:lvl2pPr algn="ctr" defTabSz="584200" rtl="0" fontAlgn="base" hangingPunct="0">
        <a:spcBef>
          <a:spcPct val="0"/>
        </a:spcBef>
        <a:spcAft>
          <a:spcPct val="0"/>
        </a:spcAft>
        <a:defRPr sz="8000">
          <a:solidFill>
            <a:srgbClr val="000000"/>
          </a:solidFill>
          <a:latin typeface="Helvetica Neue Medium" charset="0"/>
          <a:ea typeface="Helvetica Neue Medium" charset="0"/>
          <a:cs typeface="Helvetica Neue Medium" charset="0"/>
          <a:sym typeface="Helvetica Neue Medium" charset="0"/>
        </a:defRPr>
      </a:lvl2pPr>
      <a:lvl3pPr algn="ctr" defTabSz="584200" rtl="0" fontAlgn="base" hangingPunct="0">
        <a:spcBef>
          <a:spcPct val="0"/>
        </a:spcBef>
        <a:spcAft>
          <a:spcPct val="0"/>
        </a:spcAft>
        <a:defRPr sz="8000">
          <a:solidFill>
            <a:srgbClr val="000000"/>
          </a:solidFill>
          <a:latin typeface="Helvetica Neue Medium" charset="0"/>
          <a:ea typeface="Helvetica Neue Medium" charset="0"/>
          <a:cs typeface="Helvetica Neue Medium" charset="0"/>
          <a:sym typeface="Helvetica Neue Medium" charset="0"/>
        </a:defRPr>
      </a:lvl3pPr>
      <a:lvl4pPr algn="ctr" defTabSz="584200" rtl="0" fontAlgn="base" hangingPunct="0">
        <a:spcBef>
          <a:spcPct val="0"/>
        </a:spcBef>
        <a:spcAft>
          <a:spcPct val="0"/>
        </a:spcAft>
        <a:defRPr sz="8000">
          <a:solidFill>
            <a:srgbClr val="000000"/>
          </a:solidFill>
          <a:latin typeface="Helvetica Neue Medium" charset="0"/>
          <a:ea typeface="Helvetica Neue Medium" charset="0"/>
          <a:cs typeface="Helvetica Neue Medium" charset="0"/>
          <a:sym typeface="Helvetica Neue Medium" charset="0"/>
        </a:defRPr>
      </a:lvl4pPr>
      <a:lvl5pPr algn="ctr" defTabSz="584200" rtl="0" fontAlgn="base" hangingPunct="0">
        <a:spcBef>
          <a:spcPct val="0"/>
        </a:spcBef>
        <a:spcAft>
          <a:spcPct val="0"/>
        </a:spcAft>
        <a:defRPr sz="8000">
          <a:solidFill>
            <a:srgbClr val="000000"/>
          </a:solidFill>
          <a:latin typeface="Helvetica Neue Medium" charset="0"/>
          <a:ea typeface="Helvetica Neue Medium" charset="0"/>
          <a:cs typeface="Helvetica Neue Medium" charset="0"/>
          <a:sym typeface="Helvetica Neue Medium" charset="0"/>
        </a:defRPr>
      </a:lvl5pPr>
      <a:lvl6pPr marL="457200" algn="ctr" defTabSz="584200" rtl="0" fontAlgn="base" hangingPunct="0">
        <a:spcBef>
          <a:spcPct val="0"/>
        </a:spcBef>
        <a:spcAft>
          <a:spcPct val="0"/>
        </a:spcAft>
        <a:defRPr sz="8000">
          <a:solidFill>
            <a:srgbClr val="000000"/>
          </a:solidFill>
          <a:latin typeface="Helvetica Neue Medium" charset="0"/>
          <a:ea typeface="Helvetica Neue Medium" charset="0"/>
          <a:cs typeface="Helvetica Neue Medium" charset="0"/>
          <a:sym typeface="Helvetica Neue Medium" charset="0"/>
        </a:defRPr>
      </a:lvl6pPr>
      <a:lvl7pPr marL="914400" algn="ctr" defTabSz="584200" rtl="0" fontAlgn="base" hangingPunct="0">
        <a:spcBef>
          <a:spcPct val="0"/>
        </a:spcBef>
        <a:spcAft>
          <a:spcPct val="0"/>
        </a:spcAft>
        <a:defRPr sz="8000">
          <a:solidFill>
            <a:srgbClr val="000000"/>
          </a:solidFill>
          <a:latin typeface="Helvetica Neue Medium" charset="0"/>
          <a:ea typeface="Helvetica Neue Medium" charset="0"/>
          <a:cs typeface="Helvetica Neue Medium" charset="0"/>
          <a:sym typeface="Helvetica Neue Medium" charset="0"/>
        </a:defRPr>
      </a:lvl7pPr>
      <a:lvl8pPr marL="1371600" algn="ctr" defTabSz="584200" rtl="0" fontAlgn="base" hangingPunct="0">
        <a:spcBef>
          <a:spcPct val="0"/>
        </a:spcBef>
        <a:spcAft>
          <a:spcPct val="0"/>
        </a:spcAft>
        <a:defRPr sz="8000">
          <a:solidFill>
            <a:srgbClr val="000000"/>
          </a:solidFill>
          <a:latin typeface="Helvetica Neue Medium" charset="0"/>
          <a:ea typeface="Helvetica Neue Medium" charset="0"/>
          <a:cs typeface="Helvetica Neue Medium" charset="0"/>
          <a:sym typeface="Helvetica Neue Medium" charset="0"/>
        </a:defRPr>
      </a:lvl8pPr>
      <a:lvl9pPr marL="1828800" algn="ctr" defTabSz="584200" rtl="0" fontAlgn="base" hangingPunct="0">
        <a:spcBef>
          <a:spcPct val="0"/>
        </a:spcBef>
        <a:spcAft>
          <a:spcPct val="0"/>
        </a:spcAft>
        <a:defRPr sz="8000">
          <a:solidFill>
            <a:srgbClr val="000000"/>
          </a:solidFill>
          <a:latin typeface="Helvetica Neue Medium" charset="0"/>
          <a:ea typeface="Helvetica Neue Medium" charset="0"/>
          <a:cs typeface="Helvetica Neue Medium" charset="0"/>
          <a:sym typeface="Helvetica Neue Medium" charset="0"/>
        </a:defRPr>
      </a:lvl9pPr>
    </p:titleStyle>
    <p:bodyStyle>
      <a:lvl1pPr marL="444500" indent="-444500" algn="l" defTabSz="584200" rtl="0" fontAlgn="base" hangingPunct="0">
        <a:spcBef>
          <a:spcPts val="4200"/>
        </a:spcBef>
        <a:spcAft>
          <a:spcPct val="0"/>
        </a:spcAft>
        <a:buSzPct val="145000"/>
        <a:buChar char="•"/>
        <a:defRPr sz="3200" kern="1200">
          <a:solidFill>
            <a:srgbClr val="000000"/>
          </a:solidFill>
          <a:latin typeface="+mn-lt"/>
          <a:ea typeface="+mn-ea"/>
          <a:cs typeface="+mn-cs"/>
          <a:sym typeface="Helvetica Neue" charset="0"/>
        </a:defRPr>
      </a:lvl1pPr>
      <a:lvl2pPr marL="889000" indent="-444500" algn="l" defTabSz="584200" rtl="0" fontAlgn="base" hangingPunct="0">
        <a:spcBef>
          <a:spcPts val="4200"/>
        </a:spcBef>
        <a:spcAft>
          <a:spcPct val="0"/>
        </a:spcAft>
        <a:buSzPct val="145000"/>
        <a:buChar char="•"/>
        <a:defRPr sz="3200" kern="1200">
          <a:solidFill>
            <a:srgbClr val="000000"/>
          </a:solidFill>
          <a:latin typeface="+mn-lt"/>
          <a:ea typeface="+mn-ea"/>
          <a:cs typeface="+mn-cs"/>
          <a:sym typeface="Helvetica Neue" charset="0"/>
        </a:defRPr>
      </a:lvl2pPr>
      <a:lvl3pPr marL="1333500" indent="-444500" algn="l" defTabSz="584200" rtl="0" fontAlgn="base" hangingPunct="0">
        <a:spcBef>
          <a:spcPts val="4200"/>
        </a:spcBef>
        <a:spcAft>
          <a:spcPct val="0"/>
        </a:spcAft>
        <a:buSzPct val="145000"/>
        <a:buChar char="•"/>
        <a:defRPr sz="3200" kern="1200">
          <a:solidFill>
            <a:srgbClr val="000000"/>
          </a:solidFill>
          <a:latin typeface="+mn-lt"/>
          <a:ea typeface="+mn-ea"/>
          <a:cs typeface="+mn-cs"/>
          <a:sym typeface="Helvetica Neue" charset="0"/>
        </a:defRPr>
      </a:lvl3pPr>
      <a:lvl4pPr marL="1778000" indent="-444500" algn="l" defTabSz="584200" rtl="0" fontAlgn="base" hangingPunct="0">
        <a:spcBef>
          <a:spcPts val="4200"/>
        </a:spcBef>
        <a:spcAft>
          <a:spcPct val="0"/>
        </a:spcAft>
        <a:buSzPct val="145000"/>
        <a:buChar char="•"/>
        <a:defRPr sz="3200" kern="1200">
          <a:solidFill>
            <a:srgbClr val="000000"/>
          </a:solidFill>
          <a:latin typeface="+mn-lt"/>
          <a:ea typeface="+mn-ea"/>
          <a:cs typeface="+mn-cs"/>
          <a:sym typeface="Helvetica Neue" charset="0"/>
        </a:defRPr>
      </a:lvl4pPr>
      <a:lvl5pPr marL="2222500" indent="-444500" algn="l" defTabSz="584200" rtl="0" fontAlgn="base" hangingPunct="0">
        <a:spcBef>
          <a:spcPts val="4200"/>
        </a:spcBef>
        <a:spcAft>
          <a:spcPct val="0"/>
        </a:spcAft>
        <a:buSzPct val="145000"/>
        <a:buChar char="•"/>
        <a:defRPr sz="3200" kern="1200">
          <a:solidFill>
            <a:srgbClr val="000000"/>
          </a:solidFill>
          <a:latin typeface="+mn-lt"/>
          <a:ea typeface="+mn-ea"/>
          <a:cs typeface="+mn-cs"/>
          <a:sym typeface="Helvetica Neue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Text Box 1">
            <a:extLst>
              <a:ext uri="{FF2B5EF4-FFF2-40B4-BE49-F238E27FC236}">
                <a16:creationId xmlns:a16="http://schemas.microsoft.com/office/drawing/2014/main" id="{B8F6FD4D-C2CF-4294-A5F9-F99D010D2E56}"/>
              </a:ext>
            </a:extLst>
          </p:cNvPr>
          <p:cNvSpPr txBox="1">
            <a:spLocks/>
          </p:cNvSpPr>
          <p:nvPr/>
        </p:nvSpPr>
        <p:spPr bwMode="auto">
          <a:xfrm>
            <a:off x="158750" y="142875"/>
            <a:ext cx="1535113" cy="398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2000" b="0"/>
              <a:t>MSDM 5054</a:t>
            </a:r>
          </a:p>
        </p:txBody>
      </p:sp>
      <p:sp>
        <p:nvSpPr>
          <p:cNvPr id="35842" name="Line 2">
            <a:extLst>
              <a:ext uri="{FF2B5EF4-FFF2-40B4-BE49-F238E27FC236}">
                <a16:creationId xmlns:a16="http://schemas.microsoft.com/office/drawing/2014/main" id="{F632A261-781F-4B12-8A0B-C5F2E4410D99}"/>
              </a:ext>
            </a:extLst>
          </p:cNvPr>
          <p:cNvSpPr>
            <a:spLocks noChangeShapeType="1"/>
          </p:cNvSpPr>
          <p:nvPr/>
        </p:nvSpPr>
        <p:spPr bwMode="auto">
          <a:xfrm>
            <a:off x="100013" y="536575"/>
            <a:ext cx="12803187" cy="0"/>
          </a:xfrm>
          <a:prstGeom prst="line">
            <a:avLst/>
          </a:pr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200" b="0">
              <a:solidFill>
                <a:srgbClr val="FFFFFF"/>
              </a:solidFill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  <p:sp>
        <p:nvSpPr>
          <p:cNvPr id="35843" name="Text Box 3">
            <a:extLst>
              <a:ext uri="{FF2B5EF4-FFF2-40B4-BE49-F238E27FC236}">
                <a16:creationId xmlns:a16="http://schemas.microsoft.com/office/drawing/2014/main" id="{F3C3C385-65A2-45BE-A2E3-4A26589E18C9}"/>
              </a:ext>
            </a:extLst>
          </p:cNvPr>
          <p:cNvSpPr txBox="1">
            <a:spLocks/>
          </p:cNvSpPr>
          <p:nvPr/>
        </p:nvSpPr>
        <p:spPr bwMode="auto">
          <a:xfrm>
            <a:off x="11206163" y="142875"/>
            <a:ext cx="1563687" cy="398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2000" b="0"/>
              <a:t>Dr. Dong XIA</a:t>
            </a:r>
          </a:p>
        </p:txBody>
      </p:sp>
      <p:sp>
        <p:nvSpPr>
          <p:cNvPr id="35844" name="Text Box 4">
            <a:extLst>
              <a:ext uri="{FF2B5EF4-FFF2-40B4-BE49-F238E27FC236}">
                <a16:creationId xmlns:a16="http://schemas.microsoft.com/office/drawing/2014/main" id="{0BC9A649-5C61-4776-A71E-54DF773F3BE4}"/>
              </a:ext>
            </a:extLst>
          </p:cNvPr>
          <p:cNvSpPr txBox="1">
            <a:spLocks/>
          </p:cNvSpPr>
          <p:nvPr/>
        </p:nvSpPr>
        <p:spPr bwMode="auto">
          <a:xfrm>
            <a:off x="3724275" y="746125"/>
            <a:ext cx="5046663" cy="560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3000">
                <a:solidFill>
                  <a:srgbClr val="1A2DF5"/>
                </a:solidFill>
              </a:rPr>
              <a:t>3.6 More About Predictions</a:t>
            </a:r>
          </a:p>
        </p:txBody>
      </p:sp>
      <p:sp>
        <p:nvSpPr>
          <p:cNvPr id="35845" name="Text Box 5">
            <a:extLst>
              <a:ext uri="{FF2B5EF4-FFF2-40B4-BE49-F238E27FC236}">
                <a16:creationId xmlns:a16="http://schemas.microsoft.com/office/drawing/2014/main" id="{440B88E3-537B-475B-AC37-22FB5895497B}"/>
              </a:ext>
            </a:extLst>
          </p:cNvPr>
          <p:cNvSpPr txBox="1">
            <a:spLocks/>
          </p:cNvSpPr>
          <p:nvPr/>
        </p:nvSpPr>
        <p:spPr bwMode="auto">
          <a:xfrm>
            <a:off x="9804400" y="9297988"/>
            <a:ext cx="3097213" cy="32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24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1pPr>
            <a:lvl2pPr defTabSz="457200">
              <a:defRPr sz="24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2pPr>
            <a:lvl3pPr defTabSz="457200">
              <a:defRPr sz="24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3pPr>
            <a:lvl4pPr defTabSz="457200">
              <a:defRPr sz="24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4pPr>
            <a:lvl5pPr defTabSz="457200">
              <a:defRPr sz="24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5pPr>
            <a:lvl6pPr marL="457200" indent="914400" algn="ctr" defTabSz="45720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6pPr>
            <a:lvl7pPr marL="914400" indent="914400" algn="ctr" defTabSz="45720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7pPr>
            <a:lvl8pPr marL="1371600" indent="914400" algn="ctr" defTabSz="45720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8pPr>
            <a:lvl9pPr marL="1828800" indent="914400" algn="ctr" defTabSz="45720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9pPr>
          </a:lstStyle>
          <a:p>
            <a:pPr>
              <a:lnSpc>
                <a:spcPct val="80000"/>
              </a:lnSpc>
              <a:spcBef>
                <a:spcPts val="1400"/>
              </a:spcBef>
            </a:pPr>
            <a:r>
              <a:rPr lang="en-US" altLang="en-US" sz="1400">
                <a:solidFill>
                  <a:srgbClr val="59793F"/>
                </a:solidFill>
                <a:latin typeface="Superclarendon Regular" charset="0"/>
                <a:ea typeface="Superclarendon Regular" charset="0"/>
                <a:cs typeface="Superclarendon Regular" charset="0"/>
                <a:sym typeface="Superclarendon Regular" charset="0"/>
              </a:rPr>
              <a:t>Chapter 3. Linear Regression</a:t>
            </a:r>
          </a:p>
        </p:txBody>
      </p:sp>
      <p:sp>
        <p:nvSpPr>
          <p:cNvPr id="35846" name="Text Box 6">
            <a:extLst>
              <a:ext uri="{FF2B5EF4-FFF2-40B4-BE49-F238E27FC236}">
                <a16:creationId xmlns:a16="http://schemas.microsoft.com/office/drawing/2014/main" id="{2E009F21-E556-4930-8A10-55CC8DB25EF9}"/>
              </a:ext>
            </a:extLst>
          </p:cNvPr>
          <p:cNvSpPr txBox="1">
            <a:spLocks/>
          </p:cNvSpPr>
          <p:nvPr/>
        </p:nvSpPr>
        <p:spPr bwMode="auto">
          <a:xfrm>
            <a:off x="4152900" y="1400175"/>
            <a:ext cx="4697413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i="1">
                <a:solidFill>
                  <a:srgbClr val="FF280C"/>
                </a:solidFill>
              </a:rPr>
              <a:t>Expected prediction error (EPE)</a:t>
            </a:r>
          </a:p>
        </p:txBody>
      </p:sp>
      <p:pic>
        <p:nvPicPr>
          <p:cNvPr id="35847" name="Picture 7">
            <a:extLst>
              <a:ext uri="{FF2B5EF4-FFF2-40B4-BE49-F238E27FC236}">
                <a16:creationId xmlns:a16="http://schemas.microsoft.com/office/drawing/2014/main" id="{62E5E9B0-D88A-45F6-981E-A5FB98682A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075" y="2222500"/>
            <a:ext cx="12311063" cy="5395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5848" name="AutoShape 8">
            <a:extLst>
              <a:ext uri="{FF2B5EF4-FFF2-40B4-BE49-F238E27FC236}">
                <a16:creationId xmlns:a16="http://schemas.microsoft.com/office/drawing/2014/main" id="{C2250C76-CDEE-494A-9ECF-8B09383F593D}"/>
              </a:ext>
            </a:extLst>
          </p:cNvPr>
          <p:cNvSpPr>
            <a:spLocks/>
          </p:cNvSpPr>
          <p:nvPr/>
        </p:nvSpPr>
        <p:spPr bwMode="auto">
          <a:xfrm>
            <a:off x="4911725" y="7102475"/>
            <a:ext cx="2838450" cy="534988"/>
          </a:xfrm>
          <a:prstGeom prst="roundRect">
            <a:avLst>
              <a:gd name="adj" fmla="val 50000"/>
            </a:avLst>
          </a:prstGeom>
          <a:solidFill>
            <a:srgbClr val="0076BA">
              <a:alpha val="10414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200" b="0">
              <a:solidFill>
                <a:srgbClr val="017100"/>
              </a:solidFill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  <p:sp>
        <p:nvSpPr>
          <p:cNvPr id="35849" name="AutoShape 9">
            <a:extLst>
              <a:ext uri="{FF2B5EF4-FFF2-40B4-BE49-F238E27FC236}">
                <a16:creationId xmlns:a16="http://schemas.microsoft.com/office/drawing/2014/main" id="{D49089B2-3121-4303-A268-F7F39F383307}"/>
              </a:ext>
            </a:extLst>
          </p:cNvPr>
          <p:cNvSpPr>
            <a:spLocks/>
          </p:cNvSpPr>
          <p:nvPr/>
        </p:nvSpPr>
        <p:spPr bwMode="auto">
          <a:xfrm>
            <a:off x="9359900" y="7089775"/>
            <a:ext cx="1535113" cy="534988"/>
          </a:xfrm>
          <a:prstGeom prst="roundRect">
            <a:avLst>
              <a:gd name="adj" fmla="val 50000"/>
            </a:avLst>
          </a:prstGeom>
          <a:solidFill>
            <a:srgbClr val="EE220C">
              <a:alpha val="10414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200" b="0">
              <a:solidFill>
                <a:srgbClr val="017100"/>
              </a:solidFill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  <p:sp>
        <p:nvSpPr>
          <p:cNvPr id="35850" name="AutoShape 10">
            <a:extLst>
              <a:ext uri="{FF2B5EF4-FFF2-40B4-BE49-F238E27FC236}">
                <a16:creationId xmlns:a16="http://schemas.microsoft.com/office/drawing/2014/main" id="{E5883899-479B-407C-A8D1-DBF44443D669}"/>
              </a:ext>
            </a:extLst>
          </p:cNvPr>
          <p:cNvSpPr>
            <a:spLocks/>
          </p:cNvSpPr>
          <p:nvPr/>
        </p:nvSpPr>
        <p:spPr bwMode="auto">
          <a:xfrm>
            <a:off x="8062913" y="7064375"/>
            <a:ext cx="982662" cy="560388"/>
          </a:xfrm>
          <a:prstGeom prst="roundRect">
            <a:avLst>
              <a:gd name="adj" fmla="val 50000"/>
            </a:avLst>
          </a:prstGeom>
          <a:solidFill>
            <a:srgbClr val="1DB100">
              <a:alpha val="10414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200" b="0">
              <a:solidFill>
                <a:srgbClr val="017100"/>
              </a:solidFill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  <p:sp>
        <p:nvSpPr>
          <p:cNvPr id="35851" name="Text Box 11">
            <a:extLst>
              <a:ext uri="{FF2B5EF4-FFF2-40B4-BE49-F238E27FC236}">
                <a16:creationId xmlns:a16="http://schemas.microsoft.com/office/drawing/2014/main" id="{ADE1798E-6320-47F5-8806-4C0D80DB2D57}"/>
              </a:ext>
            </a:extLst>
          </p:cNvPr>
          <p:cNvSpPr txBox="1">
            <a:spLocks/>
          </p:cNvSpPr>
          <p:nvPr/>
        </p:nvSpPr>
        <p:spPr bwMode="auto">
          <a:xfrm>
            <a:off x="6327775" y="9296400"/>
            <a:ext cx="341313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>
            <a:spAutoFit/>
          </a:bodyPr>
          <a:lstStyle/>
          <a:p>
            <a:fld id="{F150D5C2-C05F-4EAC-A17B-382D972EF55C}" type="slidenum">
              <a:rPr lang="en-US" altLang="en-US" sz="1600" b="0">
                <a:latin typeface="Helvetica Neue Thin" charset="0"/>
                <a:ea typeface="Helvetica Neue Thin" charset="0"/>
                <a:cs typeface="Helvetica Neue Thin" charset="0"/>
                <a:sym typeface="Helvetica Neue Thin" charset="0"/>
              </a:rPr>
              <a:pPr/>
              <a:t>1</a:t>
            </a:fld>
            <a:endParaRPr lang="en-US" altLang="en-US" sz="1600" b="0">
              <a:latin typeface="Helvetica Neue Thin" charset="0"/>
              <a:ea typeface="Helvetica Neue Thin" charset="0"/>
              <a:cs typeface="Helvetica Neue Thin" charset="0"/>
              <a:sym typeface="Helvetica Neue Thin" charset="0"/>
            </a:endParaRP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Text Box 1">
            <a:extLst>
              <a:ext uri="{FF2B5EF4-FFF2-40B4-BE49-F238E27FC236}">
                <a16:creationId xmlns:a16="http://schemas.microsoft.com/office/drawing/2014/main" id="{728F2D1E-396B-4BB3-8595-4DA286B685B7}"/>
              </a:ext>
            </a:extLst>
          </p:cNvPr>
          <p:cNvSpPr txBox="1">
            <a:spLocks/>
          </p:cNvSpPr>
          <p:nvPr/>
        </p:nvSpPr>
        <p:spPr bwMode="auto">
          <a:xfrm>
            <a:off x="158750" y="142875"/>
            <a:ext cx="1535113" cy="398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2000" b="0"/>
              <a:t>MSDM 5054</a:t>
            </a:r>
          </a:p>
        </p:txBody>
      </p:sp>
      <p:sp>
        <p:nvSpPr>
          <p:cNvPr id="61442" name="Line 2">
            <a:extLst>
              <a:ext uri="{FF2B5EF4-FFF2-40B4-BE49-F238E27FC236}">
                <a16:creationId xmlns:a16="http://schemas.microsoft.com/office/drawing/2014/main" id="{442069C9-4BCC-40F9-AEF5-64DF01E890AA}"/>
              </a:ext>
            </a:extLst>
          </p:cNvPr>
          <p:cNvSpPr>
            <a:spLocks noChangeShapeType="1"/>
          </p:cNvSpPr>
          <p:nvPr/>
        </p:nvSpPr>
        <p:spPr bwMode="auto">
          <a:xfrm>
            <a:off x="100013" y="536575"/>
            <a:ext cx="12803187" cy="0"/>
          </a:xfrm>
          <a:prstGeom prst="line">
            <a:avLst/>
          </a:pr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200" b="0">
              <a:solidFill>
                <a:srgbClr val="FFFFFF"/>
              </a:solidFill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  <p:sp>
        <p:nvSpPr>
          <p:cNvPr id="61443" name="Text Box 3">
            <a:extLst>
              <a:ext uri="{FF2B5EF4-FFF2-40B4-BE49-F238E27FC236}">
                <a16:creationId xmlns:a16="http://schemas.microsoft.com/office/drawing/2014/main" id="{20B89DA0-7C70-4C68-B80C-545196313479}"/>
              </a:ext>
            </a:extLst>
          </p:cNvPr>
          <p:cNvSpPr txBox="1">
            <a:spLocks/>
          </p:cNvSpPr>
          <p:nvPr/>
        </p:nvSpPr>
        <p:spPr bwMode="auto">
          <a:xfrm>
            <a:off x="11206163" y="142875"/>
            <a:ext cx="1563687" cy="398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2000" b="0"/>
              <a:t>Dr. Dong XIA</a:t>
            </a:r>
          </a:p>
        </p:txBody>
      </p:sp>
      <p:sp>
        <p:nvSpPr>
          <p:cNvPr id="61444" name="Text Box 4">
            <a:extLst>
              <a:ext uri="{FF2B5EF4-FFF2-40B4-BE49-F238E27FC236}">
                <a16:creationId xmlns:a16="http://schemas.microsoft.com/office/drawing/2014/main" id="{3DE6FDD8-DEF8-46CF-8483-75C370AFEC47}"/>
              </a:ext>
            </a:extLst>
          </p:cNvPr>
          <p:cNvSpPr txBox="1">
            <a:spLocks/>
          </p:cNvSpPr>
          <p:nvPr/>
        </p:nvSpPr>
        <p:spPr bwMode="auto">
          <a:xfrm>
            <a:off x="2667000" y="746125"/>
            <a:ext cx="7161213" cy="560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3000">
                <a:solidFill>
                  <a:srgbClr val="1A2DF5"/>
                </a:solidFill>
              </a:rPr>
              <a:t>3.10 Comparison with KNN Regression</a:t>
            </a:r>
          </a:p>
        </p:txBody>
      </p:sp>
      <p:sp>
        <p:nvSpPr>
          <p:cNvPr id="61445" name="Text Box 5">
            <a:extLst>
              <a:ext uri="{FF2B5EF4-FFF2-40B4-BE49-F238E27FC236}">
                <a16:creationId xmlns:a16="http://schemas.microsoft.com/office/drawing/2014/main" id="{5286BBE0-5248-4490-A54B-CD2774AB48EB}"/>
              </a:ext>
            </a:extLst>
          </p:cNvPr>
          <p:cNvSpPr txBox="1">
            <a:spLocks/>
          </p:cNvSpPr>
          <p:nvPr/>
        </p:nvSpPr>
        <p:spPr bwMode="auto">
          <a:xfrm>
            <a:off x="9804400" y="9297988"/>
            <a:ext cx="3097213" cy="32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24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1pPr>
            <a:lvl2pPr defTabSz="457200">
              <a:defRPr sz="24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2pPr>
            <a:lvl3pPr defTabSz="457200">
              <a:defRPr sz="24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3pPr>
            <a:lvl4pPr defTabSz="457200">
              <a:defRPr sz="24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4pPr>
            <a:lvl5pPr defTabSz="457200">
              <a:defRPr sz="24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5pPr>
            <a:lvl6pPr marL="457200" indent="914400" algn="ctr" defTabSz="45720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6pPr>
            <a:lvl7pPr marL="914400" indent="914400" algn="ctr" defTabSz="45720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7pPr>
            <a:lvl8pPr marL="1371600" indent="914400" algn="ctr" defTabSz="45720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8pPr>
            <a:lvl9pPr marL="1828800" indent="914400" algn="ctr" defTabSz="45720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9pPr>
          </a:lstStyle>
          <a:p>
            <a:pPr>
              <a:lnSpc>
                <a:spcPct val="80000"/>
              </a:lnSpc>
              <a:spcBef>
                <a:spcPts val="1400"/>
              </a:spcBef>
            </a:pPr>
            <a:r>
              <a:rPr lang="en-US" altLang="en-US" sz="1400">
                <a:solidFill>
                  <a:srgbClr val="59793F"/>
                </a:solidFill>
                <a:latin typeface="Superclarendon Regular" charset="0"/>
                <a:ea typeface="Superclarendon Regular" charset="0"/>
                <a:cs typeface="Superclarendon Regular" charset="0"/>
                <a:sym typeface="Superclarendon Regular" charset="0"/>
              </a:rPr>
              <a:t>Chapter 3. Linear Regression</a:t>
            </a:r>
          </a:p>
        </p:txBody>
      </p:sp>
      <p:sp>
        <p:nvSpPr>
          <p:cNvPr id="61446" name="Text Box 6">
            <a:extLst>
              <a:ext uri="{FF2B5EF4-FFF2-40B4-BE49-F238E27FC236}">
                <a16:creationId xmlns:a16="http://schemas.microsoft.com/office/drawing/2014/main" id="{672B31B6-F5FB-4692-B56A-08AE2326493D}"/>
              </a:ext>
            </a:extLst>
          </p:cNvPr>
          <p:cNvSpPr txBox="1">
            <a:spLocks/>
          </p:cNvSpPr>
          <p:nvPr/>
        </p:nvSpPr>
        <p:spPr bwMode="auto">
          <a:xfrm>
            <a:off x="5691188" y="1387475"/>
            <a:ext cx="1620837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i="1">
                <a:solidFill>
                  <a:srgbClr val="FF280C"/>
                </a:solidFill>
              </a:rPr>
              <a:t>Example 2</a:t>
            </a:r>
          </a:p>
        </p:txBody>
      </p:sp>
      <p:pic>
        <p:nvPicPr>
          <p:cNvPr id="61447" name="Picture 7">
            <a:extLst>
              <a:ext uri="{FF2B5EF4-FFF2-40B4-BE49-F238E27FC236}">
                <a16:creationId xmlns:a16="http://schemas.microsoft.com/office/drawing/2014/main" id="{F82CD5F8-7CAE-495B-8B22-76C02AE31C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388" y="1973263"/>
            <a:ext cx="12182475" cy="6657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1448" name="Text Box 8">
            <a:extLst>
              <a:ext uri="{FF2B5EF4-FFF2-40B4-BE49-F238E27FC236}">
                <a16:creationId xmlns:a16="http://schemas.microsoft.com/office/drawing/2014/main" id="{327FC3B7-6B79-4BAC-B12D-2C1645C418BB}"/>
              </a:ext>
            </a:extLst>
          </p:cNvPr>
          <p:cNvSpPr txBox="1">
            <a:spLocks/>
          </p:cNvSpPr>
          <p:nvPr/>
        </p:nvSpPr>
        <p:spPr bwMode="auto">
          <a:xfrm>
            <a:off x="6327775" y="9296400"/>
            <a:ext cx="341313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>
            <a:spAutoFit/>
          </a:bodyPr>
          <a:lstStyle/>
          <a:p>
            <a:fld id="{0525C781-6B37-4C3E-94BB-9808DEEC043A}" type="slidenum">
              <a:rPr lang="en-US" altLang="en-US" sz="1600" b="0">
                <a:latin typeface="Helvetica Neue Thin" charset="0"/>
                <a:ea typeface="Helvetica Neue Thin" charset="0"/>
                <a:cs typeface="Helvetica Neue Thin" charset="0"/>
                <a:sym typeface="Helvetica Neue Thin" charset="0"/>
              </a:rPr>
              <a:pPr/>
              <a:t>10</a:t>
            </a:fld>
            <a:endParaRPr lang="en-US" altLang="en-US" sz="1600" b="0">
              <a:latin typeface="Helvetica Neue Thin" charset="0"/>
              <a:ea typeface="Helvetica Neue Thin" charset="0"/>
              <a:cs typeface="Helvetica Neue Thin" charset="0"/>
              <a:sym typeface="Helvetica Neue Thin" charset="0"/>
            </a:endParaRP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Text Box 1">
            <a:extLst>
              <a:ext uri="{FF2B5EF4-FFF2-40B4-BE49-F238E27FC236}">
                <a16:creationId xmlns:a16="http://schemas.microsoft.com/office/drawing/2014/main" id="{234AE452-FC3A-418D-B4B6-C439D392B51C}"/>
              </a:ext>
            </a:extLst>
          </p:cNvPr>
          <p:cNvSpPr txBox="1">
            <a:spLocks/>
          </p:cNvSpPr>
          <p:nvPr/>
        </p:nvSpPr>
        <p:spPr bwMode="auto">
          <a:xfrm>
            <a:off x="158750" y="142875"/>
            <a:ext cx="1535113" cy="398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2000" b="0"/>
              <a:t>MSDM 5054</a:t>
            </a:r>
          </a:p>
        </p:txBody>
      </p:sp>
      <p:sp>
        <p:nvSpPr>
          <p:cNvPr id="62466" name="Line 2">
            <a:extLst>
              <a:ext uri="{FF2B5EF4-FFF2-40B4-BE49-F238E27FC236}">
                <a16:creationId xmlns:a16="http://schemas.microsoft.com/office/drawing/2014/main" id="{7BE119A8-15FF-4D9A-8DDD-6E34CB28AB74}"/>
              </a:ext>
            </a:extLst>
          </p:cNvPr>
          <p:cNvSpPr>
            <a:spLocks noChangeShapeType="1"/>
          </p:cNvSpPr>
          <p:nvPr/>
        </p:nvSpPr>
        <p:spPr bwMode="auto">
          <a:xfrm>
            <a:off x="100013" y="536575"/>
            <a:ext cx="12803187" cy="0"/>
          </a:xfrm>
          <a:prstGeom prst="line">
            <a:avLst/>
          </a:pr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200" b="0">
              <a:solidFill>
                <a:srgbClr val="FFFFFF"/>
              </a:solidFill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  <p:sp>
        <p:nvSpPr>
          <p:cNvPr id="62467" name="Text Box 3">
            <a:extLst>
              <a:ext uri="{FF2B5EF4-FFF2-40B4-BE49-F238E27FC236}">
                <a16:creationId xmlns:a16="http://schemas.microsoft.com/office/drawing/2014/main" id="{000B1DA4-4477-44FB-AA4C-FD24C8C8E496}"/>
              </a:ext>
            </a:extLst>
          </p:cNvPr>
          <p:cNvSpPr txBox="1">
            <a:spLocks/>
          </p:cNvSpPr>
          <p:nvPr/>
        </p:nvSpPr>
        <p:spPr bwMode="auto">
          <a:xfrm>
            <a:off x="11206163" y="142875"/>
            <a:ext cx="1563687" cy="398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2000" b="0"/>
              <a:t>Dr. Dong XIA</a:t>
            </a:r>
          </a:p>
        </p:txBody>
      </p:sp>
      <p:sp>
        <p:nvSpPr>
          <p:cNvPr id="62468" name="Text Box 4">
            <a:extLst>
              <a:ext uri="{FF2B5EF4-FFF2-40B4-BE49-F238E27FC236}">
                <a16:creationId xmlns:a16="http://schemas.microsoft.com/office/drawing/2014/main" id="{886A88A2-F66B-4BE4-97E2-9E4005EFF5DA}"/>
              </a:ext>
            </a:extLst>
          </p:cNvPr>
          <p:cNvSpPr txBox="1">
            <a:spLocks/>
          </p:cNvSpPr>
          <p:nvPr/>
        </p:nvSpPr>
        <p:spPr bwMode="auto">
          <a:xfrm>
            <a:off x="2667000" y="746125"/>
            <a:ext cx="7161213" cy="560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3000">
                <a:solidFill>
                  <a:srgbClr val="1A2DF5"/>
                </a:solidFill>
              </a:rPr>
              <a:t>3.10 Comparison with KNN Regression</a:t>
            </a:r>
          </a:p>
        </p:txBody>
      </p:sp>
      <p:sp>
        <p:nvSpPr>
          <p:cNvPr id="62469" name="Text Box 5">
            <a:extLst>
              <a:ext uri="{FF2B5EF4-FFF2-40B4-BE49-F238E27FC236}">
                <a16:creationId xmlns:a16="http://schemas.microsoft.com/office/drawing/2014/main" id="{B83914A3-B789-4C64-B391-1076B42DCB43}"/>
              </a:ext>
            </a:extLst>
          </p:cNvPr>
          <p:cNvSpPr txBox="1">
            <a:spLocks/>
          </p:cNvSpPr>
          <p:nvPr/>
        </p:nvSpPr>
        <p:spPr bwMode="auto">
          <a:xfrm>
            <a:off x="9804400" y="9297988"/>
            <a:ext cx="3097213" cy="32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24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1pPr>
            <a:lvl2pPr defTabSz="457200">
              <a:defRPr sz="24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2pPr>
            <a:lvl3pPr defTabSz="457200">
              <a:defRPr sz="24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3pPr>
            <a:lvl4pPr defTabSz="457200">
              <a:defRPr sz="24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4pPr>
            <a:lvl5pPr defTabSz="457200">
              <a:defRPr sz="24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5pPr>
            <a:lvl6pPr marL="457200" indent="914400" algn="ctr" defTabSz="45720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6pPr>
            <a:lvl7pPr marL="914400" indent="914400" algn="ctr" defTabSz="45720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7pPr>
            <a:lvl8pPr marL="1371600" indent="914400" algn="ctr" defTabSz="45720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8pPr>
            <a:lvl9pPr marL="1828800" indent="914400" algn="ctr" defTabSz="45720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9pPr>
          </a:lstStyle>
          <a:p>
            <a:pPr>
              <a:lnSpc>
                <a:spcPct val="80000"/>
              </a:lnSpc>
              <a:spcBef>
                <a:spcPts val="1400"/>
              </a:spcBef>
            </a:pPr>
            <a:r>
              <a:rPr lang="en-US" altLang="en-US" sz="1400">
                <a:solidFill>
                  <a:srgbClr val="59793F"/>
                </a:solidFill>
                <a:latin typeface="Superclarendon Regular" charset="0"/>
                <a:ea typeface="Superclarendon Regular" charset="0"/>
                <a:cs typeface="Superclarendon Regular" charset="0"/>
                <a:sym typeface="Superclarendon Regular" charset="0"/>
              </a:rPr>
              <a:t>Chapter 3. Linear Regression</a:t>
            </a:r>
          </a:p>
        </p:txBody>
      </p:sp>
      <p:sp>
        <p:nvSpPr>
          <p:cNvPr id="62470" name="Text Box 6">
            <a:extLst>
              <a:ext uri="{FF2B5EF4-FFF2-40B4-BE49-F238E27FC236}">
                <a16:creationId xmlns:a16="http://schemas.microsoft.com/office/drawing/2014/main" id="{C08B12C9-04B1-4E89-BF0D-7F7AB68B1486}"/>
              </a:ext>
            </a:extLst>
          </p:cNvPr>
          <p:cNvSpPr txBox="1">
            <a:spLocks/>
          </p:cNvSpPr>
          <p:nvPr/>
        </p:nvSpPr>
        <p:spPr bwMode="auto">
          <a:xfrm>
            <a:off x="5691188" y="1387475"/>
            <a:ext cx="1620837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i="1">
                <a:solidFill>
                  <a:srgbClr val="FF280C"/>
                </a:solidFill>
              </a:rPr>
              <a:t>Example 3</a:t>
            </a:r>
          </a:p>
        </p:txBody>
      </p:sp>
      <p:pic>
        <p:nvPicPr>
          <p:cNvPr id="62471" name="Picture 7">
            <a:extLst>
              <a:ext uri="{FF2B5EF4-FFF2-40B4-BE49-F238E27FC236}">
                <a16:creationId xmlns:a16="http://schemas.microsoft.com/office/drawing/2014/main" id="{24E3FA1E-9CCE-46F5-9026-39D94D38FE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325" y="2803525"/>
            <a:ext cx="11582400" cy="538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2472" name="AutoShape 8">
            <a:extLst>
              <a:ext uri="{FF2B5EF4-FFF2-40B4-BE49-F238E27FC236}">
                <a16:creationId xmlns:a16="http://schemas.microsoft.com/office/drawing/2014/main" id="{0BE2A016-963E-49D0-9DD6-47C1812E6804}"/>
              </a:ext>
            </a:extLst>
          </p:cNvPr>
          <p:cNvSpPr>
            <a:spLocks/>
          </p:cNvSpPr>
          <p:nvPr/>
        </p:nvSpPr>
        <p:spPr bwMode="auto">
          <a:xfrm>
            <a:off x="11120438" y="8034338"/>
            <a:ext cx="1382712" cy="200025"/>
          </a:xfrm>
          <a:prstGeom prst="rightArrow">
            <a:avLst>
              <a:gd name="adj1" fmla="val 32000"/>
              <a:gd name="adj2" fmla="val 406505"/>
            </a:avLst>
          </a:prstGeom>
          <a:solidFill>
            <a:srgbClr val="EE220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200" b="0">
              <a:solidFill>
                <a:srgbClr val="FFFFFF"/>
              </a:solidFill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  <p:sp>
        <p:nvSpPr>
          <p:cNvPr id="62473" name="Text Box 9">
            <a:extLst>
              <a:ext uri="{FF2B5EF4-FFF2-40B4-BE49-F238E27FC236}">
                <a16:creationId xmlns:a16="http://schemas.microsoft.com/office/drawing/2014/main" id="{C3EA1970-83E0-432D-87C5-15766CAC12CE}"/>
              </a:ext>
            </a:extLst>
          </p:cNvPr>
          <p:cNvSpPr txBox="1">
            <a:spLocks/>
          </p:cNvSpPr>
          <p:nvPr/>
        </p:nvSpPr>
        <p:spPr bwMode="auto">
          <a:xfrm>
            <a:off x="10668000" y="8326438"/>
            <a:ext cx="2055813" cy="387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1900" b="0">
                <a:solidFill>
                  <a:srgbClr val="EE220C"/>
                </a:solidFill>
                <a:latin typeface="Helvetica Neue Bold Condensed" charset="0"/>
                <a:ea typeface="Helvetica Neue Bold Condensed" charset="0"/>
                <a:cs typeface="Helvetica Neue Bold Condensed" charset="0"/>
                <a:sym typeface="Helvetica Neue Bold Condensed" charset="0"/>
              </a:rPr>
              <a:t>Details on next slide</a:t>
            </a:r>
          </a:p>
        </p:txBody>
      </p:sp>
      <p:sp>
        <p:nvSpPr>
          <p:cNvPr id="62474" name="Text Box 10">
            <a:extLst>
              <a:ext uri="{FF2B5EF4-FFF2-40B4-BE49-F238E27FC236}">
                <a16:creationId xmlns:a16="http://schemas.microsoft.com/office/drawing/2014/main" id="{C4B74678-2A1C-4169-8C1A-47E30388A6BD}"/>
              </a:ext>
            </a:extLst>
          </p:cNvPr>
          <p:cNvSpPr txBox="1">
            <a:spLocks/>
          </p:cNvSpPr>
          <p:nvPr/>
        </p:nvSpPr>
        <p:spPr bwMode="auto">
          <a:xfrm>
            <a:off x="6327775" y="9296400"/>
            <a:ext cx="341313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>
            <a:spAutoFit/>
          </a:bodyPr>
          <a:lstStyle/>
          <a:p>
            <a:fld id="{CC1A3D46-640F-4BE5-B858-0B4C9C3E466E}" type="slidenum">
              <a:rPr lang="en-US" altLang="en-US" sz="1600" b="0">
                <a:latin typeface="Helvetica Neue Thin" charset="0"/>
                <a:ea typeface="Helvetica Neue Thin" charset="0"/>
                <a:cs typeface="Helvetica Neue Thin" charset="0"/>
                <a:sym typeface="Helvetica Neue Thin" charset="0"/>
              </a:rPr>
              <a:pPr/>
              <a:t>11</a:t>
            </a:fld>
            <a:endParaRPr lang="en-US" altLang="en-US" sz="1600" b="0">
              <a:latin typeface="Helvetica Neue Thin" charset="0"/>
              <a:ea typeface="Helvetica Neue Thin" charset="0"/>
              <a:cs typeface="Helvetica Neue Thin" charset="0"/>
              <a:sym typeface="Helvetica Neue Thin" charset="0"/>
            </a:endParaRP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Text Box 1">
            <a:extLst>
              <a:ext uri="{FF2B5EF4-FFF2-40B4-BE49-F238E27FC236}">
                <a16:creationId xmlns:a16="http://schemas.microsoft.com/office/drawing/2014/main" id="{801107B4-552A-49CB-A558-9ECBEB5508B2}"/>
              </a:ext>
            </a:extLst>
          </p:cNvPr>
          <p:cNvSpPr txBox="1">
            <a:spLocks/>
          </p:cNvSpPr>
          <p:nvPr/>
        </p:nvSpPr>
        <p:spPr bwMode="auto">
          <a:xfrm>
            <a:off x="158750" y="142875"/>
            <a:ext cx="1535113" cy="398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2000" b="0"/>
              <a:t>MSDM 5054</a:t>
            </a:r>
          </a:p>
        </p:txBody>
      </p:sp>
      <p:sp>
        <p:nvSpPr>
          <p:cNvPr id="63490" name="Line 2">
            <a:extLst>
              <a:ext uri="{FF2B5EF4-FFF2-40B4-BE49-F238E27FC236}">
                <a16:creationId xmlns:a16="http://schemas.microsoft.com/office/drawing/2014/main" id="{14519666-A915-47AF-9723-52CC6DE14523}"/>
              </a:ext>
            </a:extLst>
          </p:cNvPr>
          <p:cNvSpPr>
            <a:spLocks noChangeShapeType="1"/>
          </p:cNvSpPr>
          <p:nvPr/>
        </p:nvSpPr>
        <p:spPr bwMode="auto">
          <a:xfrm>
            <a:off x="100013" y="536575"/>
            <a:ext cx="12803187" cy="0"/>
          </a:xfrm>
          <a:prstGeom prst="line">
            <a:avLst/>
          </a:pr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200" b="0">
              <a:solidFill>
                <a:srgbClr val="FFFFFF"/>
              </a:solidFill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  <p:sp>
        <p:nvSpPr>
          <p:cNvPr id="63491" name="Text Box 3">
            <a:extLst>
              <a:ext uri="{FF2B5EF4-FFF2-40B4-BE49-F238E27FC236}">
                <a16:creationId xmlns:a16="http://schemas.microsoft.com/office/drawing/2014/main" id="{73BFEA5C-0F77-45F5-9CC8-21A65BD51C9A}"/>
              </a:ext>
            </a:extLst>
          </p:cNvPr>
          <p:cNvSpPr txBox="1">
            <a:spLocks/>
          </p:cNvSpPr>
          <p:nvPr/>
        </p:nvSpPr>
        <p:spPr bwMode="auto">
          <a:xfrm>
            <a:off x="11206163" y="142875"/>
            <a:ext cx="1563687" cy="398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2000" b="0"/>
              <a:t>Dr. Dong XIA</a:t>
            </a:r>
          </a:p>
        </p:txBody>
      </p:sp>
      <p:sp>
        <p:nvSpPr>
          <p:cNvPr id="63492" name="Text Box 4">
            <a:extLst>
              <a:ext uri="{FF2B5EF4-FFF2-40B4-BE49-F238E27FC236}">
                <a16:creationId xmlns:a16="http://schemas.microsoft.com/office/drawing/2014/main" id="{E4A52F20-1CC9-4C9D-A775-45C2224D8FC6}"/>
              </a:ext>
            </a:extLst>
          </p:cNvPr>
          <p:cNvSpPr txBox="1">
            <a:spLocks/>
          </p:cNvSpPr>
          <p:nvPr/>
        </p:nvSpPr>
        <p:spPr bwMode="auto">
          <a:xfrm>
            <a:off x="2667000" y="746125"/>
            <a:ext cx="7161213" cy="560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3000">
                <a:solidFill>
                  <a:srgbClr val="1A2DF5"/>
                </a:solidFill>
              </a:rPr>
              <a:t>3.10 Comparison with KNN Regression</a:t>
            </a:r>
          </a:p>
        </p:txBody>
      </p:sp>
      <p:sp>
        <p:nvSpPr>
          <p:cNvPr id="63493" name="Text Box 5">
            <a:extLst>
              <a:ext uri="{FF2B5EF4-FFF2-40B4-BE49-F238E27FC236}">
                <a16:creationId xmlns:a16="http://schemas.microsoft.com/office/drawing/2014/main" id="{3DC417D8-C307-401F-B4F0-64B1BC7457DE}"/>
              </a:ext>
            </a:extLst>
          </p:cNvPr>
          <p:cNvSpPr txBox="1">
            <a:spLocks/>
          </p:cNvSpPr>
          <p:nvPr/>
        </p:nvSpPr>
        <p:spPr bwMode="auto">
          <a:xfrm>
            <a:off x="9804400" y="9297988"/>
            <a:ext cx="3097213" cy="32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24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1pPr>
            <a:lvl2pPr defTabSz="457200">
              <a:defRPr sz="24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2pPr>
            <a:lvl3pPr defTabSz="457200">
              <a:defRPr sz="24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3pPr>
            <a:lvl4pPr defTabSz="457200">
              <a:defRPr sz="24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4pPr>
            <a:lvl5pPr defTabSz="457200">
              <a:defRPr sz="24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5pPr>
            <a:lvl6pPr marL="457200" indent="914400" algn="ctr" defTabSz="45720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6pPr>
            <a:lvl7pPr marL="914400" indent="914400" algn="ctr" defTabSz="45720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7pPr>
            <a:lvl8pPr marL="1371600" indent="914400" algn="ctr" defTabSz="45720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8pPr>
            <a:lvl9pPr marL="1828800" indent="914400" algn="ctr" defTabSz="45720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9pPr>
          </a:lstStyle>
          <a:p>
            <a:pPr>
              <a:lnSpc>
                <a:spcPct val="80000"/>
              </a:lnSpc>
              <a:spcBef>
                <a:spcPts val="1400"/>
              </a:spcBef>
            </a:pPr>
            <a:r>
              <a:rPr lang="en-US" altLang="en-US" sz="1400">
                <a:solidFill>
                  <a:srgbClr val="59793F"/>
                </a:solidFill>
                <a:latin typeface="Superclarendon Regular" charset="0"/>
                <a:ea typeface="Superclarendon Regular" charset="0"/>
                <a:cs typeface="Superclarendon Regular" charset="0"/>
                <a:sym typeface="Superclarendon Regular" charset="0"/>
              </a:rPr>
              <a:t>Chapter 3. Linear Regression</a:t>
            </a:r>
          </a:p>
        </p:txBody>
      </p:sp>
      <p:sp>
        <p:nvSpPr>
          <p:cNvPr id="63494" name="Text Box 6">
            <a:extLst>
              <a:ext uri="{FF2B5EF4-FFF2-40B4-BE49-F238E27FC236}">
                <a16:creationId xmlns:a16="http://schemas.microsoft.com/office/drawing/2014/main" id="{B775822B-96A7-423B-9100-6C3B4EF996E3}"/>
              </a:ext>
            </a:extLst>
          </p:cNvPr>
          <p:cNvSpPr txBox="1">
            <a:spLocks/>
          </p:cNvSpPr>
          <p:nvPr/>
        </p:nvSpPr>
        <p:spPr bwMode="auto">
          <a:xfrm>
            <a:off x="5191125" y="1387475"/>
            <a:ext cx="2620963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i="1">
                <a:solidFill>
                  <a:srgbClr val="FF280C"/>
                </a:solidFill>
              </a:rPr>
              <a:t>Example 3 (cont.)</a:t>
            </a:r>
          </a:p>
        </p:txBody>
      </p:sp>
      <p:sp>
        <p:nvSpPr>
          <p:cNvPr id="63495" name="Text Box 7">
            <a:extLst>
              <a:ext uri="{FF2B5EF4-FFF2-40B4-BE49-F238E27FC236}">
                <a16:creationId xmlns:a16="http://schemas.microsoft.com/office/drawing/2014/main" id="{1162BD12-360F-4120-8900-0B20D818B572}"/>
              </a:ext>
            </a:extLst>
          </p:cNvPr>
          <p:cNvSpPr txBox="1">
            <a:spLocks/>
          </p:cNvSpPr>
          <p:nvPr/>
        </p:nvSpPr>
        <p:spPr bwMode="auto">
          <a:xfrm>
            <a:off x="593725" y="2397125"/>
            <a:ext cx="11728450" cy="5810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rPr lang="en-US" altLang="en-US" sz="2500" b="0" i="1"/>
              <a:t>The same data set shown in Example 2 is investigated further. </a:t>
            </a:r>
          </a:p>
          <a:p>
            <a:pPr algn="l"/>
            <a:endParaRPr lang="en-US" altLang="en-US" sz="2500" b="0" i="1"/>
          </a:p>
          <a:p>
            <a:pPr algn="l"/>
            <a:endParaRPr lang="en-US" altLang="en-US" sz="2500" b="0" i="1"/>
          </a:p>
          <a:p>
            <a:pPr algn="l"/>
            <a:endParaRPr lang="en-US" altLang="en-US" sz="2500" b="0" i="1"/>
          </a:p>
          <a:p>
            <a:pPr algn="l"/>
            <a:r>
              <a:rPr lang="en-US" altLang="en-US" sz="2500" i="1">
                <a:solidFill>
                  <a:srgbClr val="0F26FF"/>
                </a:solidFill>
              </a:rPr>
              <a:t>Left:</a:t>
            </a:r>
            <a:r>
              <a:rPr lang="en-US" altLang="en-US" sz="2500" b="0" i="1"/>
              <a:t> The blue dashed line is the least squares fit to the data. Since f (X ) is in fact </a:t>
            </a:r>
          </a:p>
          <a:p>
            <a:pPr algn="l"/>
            <a:r>
              <a:rPr lang="en-US" altLang="en-US" sz="2500" b="0" i="1"/>
              <a:t>linear (displayed as the black line), the least squares regression line provides a very</a:t>
            </a:r>
          </a:p>
          <a:p>
            <a:pPr algn="l"/>
            <a:r>
              <a:rPr lang="en-US" altLang="en-US" sz="2500" b="0" i="1"/>
              <a:t>good estimate of f(X). </a:t>
            </a:r>
          </a:p>
          <a:p>
            <a:pPr algn="l"/>
            <a:endParaRPr lang="en-US" altLang="en-US" sz="2500" b="0" i="1"/>
          </a:p>
          <a:p>
            <a:pPr algn="l"/>
            <a:endParaRPr lang="en-US" altLang="en-US" sz="2500" b="0" i="1"/>
          </a:p>
          <a:p>
            <a:pPr algn="l"/>
            <a:endParaRPr lang="en-US" altLang="en-US" sz="2500" b="0" i="1"/>
          </a:p>
          <a:p>
            <a:pPr algn="l"/>
            <a:r>
              <a:rPr lang="en-US" altLang="en-US" sz="2500" i="1">
                <a:solidFill>
                  <a:srgbClr val="FF071B"/>
                </a:solidFill>
              </a:rPr>
              <a:t>Right:</a:t>
            </a:r>
            <a:r>
              <a:rPr lang="en-US" altLang="en-US" sz="2500" b="0" i="1"/>
              <a:t> The dashed horizontal line represents the least squares test set MSE, while </a:t>
            </a:r>
          </a:p>
          <a:p>
            <a:pPr algn="l"/>
            <a:r>
              <a:rPr lang="en-US" altLang="en-US" sz="2500" b="0" i="1"/>
              <a:t>the green solid line corresponds to the MSE for KNN as a function of 1/K (on the </a:t>
            </a:r>
          </a:p>
          <a:p>
            <a:pPr algn="l"/>
            <a:r>
              <a:rPr lang="en-US" altLang="en-US" sz="2500" b="0" i="1"/>
              <a:t>log scale). Linear regression achieves a lower test MSE than does KNN regression,</a:t>
            </a:r>
          </a:p>
          <a:p>
            <a:pPr algn="l"/>
            <a:r>
              <a:rPr lang="en-US" altLang="en-US" sz="2500" b="0" i="1"/>
              <a:t> since f (X ) is in fact linear. For KNN regression, the best results occur with a very </a:t>
            </a:r>
          </a:p>
          <a:p>
            <a:pPr algn="l"/>
            <a:r>
              <a:rPr lang="en-US" altLang="en-US" sz="2500" b="0" i="1"/>
              <a:t>large value of K, corresponding to a small value of 1/K. </a:t>
            </a:r>
          </a:p>
        </p:txBody>
      </p:sp>
      <p:sp>
        <p:nvSpPr>
          <p:cNvPr id="63496" name="AutoShape 8">
            <a:extLst>
              <a:ext uri="{FF2B5EF4-FFF2-40B4-BE49-F238E27FC236}">
                <a16:creationId xmlns:a16="http://schemas.microsoft.com/office/drawing/2014/main" id="{474B2F27-BA4C-44F3-A895-57CC1141AFB8}"/>
              </a:ext>
            </a:extLst>
          </p:cNvPr>
          <p:cNvSpPr>
            <a:spLocks/>
          </p:cNvSpPr>
          <p:nvPr/>
        </p:nvSpPr>
        <p:spPr bwMode="auto">
          <a:xfrm>
            <a:off x="349250" y="6037263"/>
            <a:ext cx="12304713" cy="2373312"/>
          </a:xfrm>
          <a:prstGeom prst="roundRect">
            <a:avLst>
              <a:gd name="adj" fmla="val 38773"/>
            </a:avLst>
          </a:prstGeom>
          <a:solidFill>
            <a:srgbClr val="FF8DC6">
              <a:alpha val="1202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200" b="0">
              <a:solidFill>
                <a:srgbClr val="FFFFFF"/>
              </a:solidFill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  <p:sp>
        <p:nvSpPr>
          <p:cNvPr id="63497" name="AutoShape 9">
            <a:extLst>
              <a:ext uri="{FF2B5EF4-FFF2-40B4-BE49-F238E27FC236}">
                <a16:creationId xmlns:a16="http://schemas.microsoft.com/office/drawing/2014/main" id="{D0FFC974-1379-4DAD-AF19-0D1A20BF0E77}"/>
              </a:ext>
            </a:extLst>
          </p:cNvPr>
          <p:cNvSpPr>
            <a:spLocks/>
          </p:cNvSpPr>
          <p:nvPr/>
        </p:nvSpPr>
        <p:spPr bwMode="auto">
          <a:xfrm>
            <a:off x="309563" y="3648075"/>
            <a:ext cx="12190412" cy="1808163"/>
          </a:xfrm>
          <a:prstGeom prst="roundRect">
            <a:avLst>
              <a:gd name="adj" fmla="val 50000"/>
            </a:avLst>
          </a:prstGeom>
          <a:solidFill>
            <a:srgbClr val="56C1FF">
              <a:alpha val="1202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200" b="0">
              <a:solidFill>
                <a:srgbClr val="FFFFFF"/>
              </a:solidFill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  <p:sp>
        <p:nvSpPr>
          <p:cNvPr id="63498" name="Text Box 10">
            <a:extLst>
              <a:ext uri="{FF2B5EF4-FFF2-40B4-BE49-F238E27FC236}">
                <a16:creationId xmlns:a16="http://schemas.microsoft.com/office/drawing/2014/main" id="{36B63898-DA8A-4E4A-87B5-44BBBDD5F2E9}"/>
              </a:ext>
            </a:extLst>
          </p:cNvPr>
          <p:cNvSpPr txBox="1">
            <a:spLocks/>
          </p:cNvSpPr>
          <p:nvPr/>
        </p:nvSpPr>
        <p:spPr bwMode="auto">
          <a:xfrm>
            <a:off x="6327775" y="9296400"/>
            <a:ext cx="341313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>
            <a:spAutoFit/>
          </a:bodyPr>
          <a:lstStyle/>
          <a:p>
            <a:fld id="{9D4565F7-0926-4944-9387-20A7F2B6CD9D}" type="slidenum">
              <a:rPr lang="en-US" altLang="en-US" sz="1600" b="0">
                <a:latin typeface="Helvetica Neue Thin" charset="0"/>
                <a:ea typeface="Helvetica Neue Thin" charset="0"/>
                <a:cs typeface="Helvetica Neue Thin" charset="0"/>
                <a:sym typeface="Helvetica Neue Thin" charset="0"/>
              </a:rPr>
              <a:pPr/>
              <a:t>12</a:t>
            </a:fld>
            <a:endParaRPr lang="en-US" altLang="en-US" sz="1600" b="0">
              <a:latin typeface="Helvetica Neue Thin" charset="0"/>
              <a:ea typeface="Helvetica Neue Thin" charset="0"/>
              <a:cs typeface="Helvetica Neue Thin" charset="0"/>
              <a:sym typeface="Helvetica Neue Thin" charset="0"/>
            </a:endParaRP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Text Box 1">
            <a:extLst>
              <a:ext uri="{FF2B5EF4-FFF2-40B4-BE49-F238E27FC236}">
                <a16:creationId xmlns:a16="http://schemas.microsoft.com/office/drawing/2014/main" id="{EAAEBCEB-5FBF-452B-A272-70B56049B460}"/>
              </a:ext>
            </a:extLst>
          </p:cNvPr>
          <p:cNvSpPr txBox="1">
            <a:spLocks/>
          </p:cNvSpPr>
          <p:nvPr/>
        </p:nvSpPr>
        <p:spPr bwMode="auto">
          <a:xfrm>
            <a:off x="158750" y="142875"/>
            <a:ext cx="1535113" cy="398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2000" b="0"/>
              <a:t>MSDM 5054</a:t>
            </a:r>
          </a:p>
        </p:txBody>
      </p:sp>
      <p:sp>
        <p:nvSpPr>
          <p:cNvPr id="64514" name="Line 2">
            <a:extLst>
              <a:ext uri="{FF2B5EF4-FFF2-40B4-BE49-F238E27FC236}">
                <a16:creationId xmlns:a16="http://schemas.microsoft.com/office/drawing/2014/main" id="{23BEEF44-48B0-44CA-9CBD-3C3E6C35330E}"/>
              </a:ext>
            </a:extLst>
          </p:cNvPr>
          <p:cNvSpPr>
            <a:spLocks noChangeShapeType="1"/>
          </p:cNvSpPr>
          <p:nvPr/>
        </p:nvSpPr>
        <p:spPr bwMode="auto">
          <a:xfrm>
            <a:off x="100013" y="536575"/>
            <a:ext cx="12803187" cy="0"/>
          </a:xfrm>
          <a:prstGeom prst="line">
            <a:avLst/>
          </a:pr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200" b="0">
              <a:solidFill>
                <a:srgbClr val="FFFFFF"/>
              </a:solidFill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  <p:sp>
        <p:nvSpPr>
          <p:cNvPr id="64515" name="Text Box 3">
            <a:extLst>
              <a:ext uri="{FF2B5EF4-FFF2-40B4-BE49-F238E27FC236}">
                <a16:creationId xmlns:a16="http://schemas.microsoft.com/office/drawing/2014/main" id="{12B4CADB-2885-4882-ADCE-F0E7DF7ACC14}"/>
              </a:ext>
            </a:extLst>
          </p:cNvPr>
          <p:cNvSpPr txBox="1">
            <a:spLocks/>
          </p:cNvSpPr>
          <p:nvPr/>
        </p:nvSpPr>
        <p:spPr bwMode="auto">
          <a:xfrm>
            <a:off x="11206163" y="142875"/>
            <a:ext cx="1563687" cy="398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2000" b="0"/>
              <a:t>Dr. Dong XIA</a:t>
            </a:r>
          </a:p>
        </p:txBody>
      </p:sp>
      <p:sp>
        <p:nvSpPr>
          <p:cNvPr id="64516" name="Text Box 4">
            <a:extLst>
              <a:ext uri="{FF2B5EF4-FFF2-40B4-BE49-F238E27FC236}">
                <a16:creationId xmlns:a16="http://schemas.microsoft.com/office/drawing/2014/main" id="{1763E6A2-78FE-4E76-A563-91738EC4EDD8}"/>
              </a:ext>
            </a:extLst>
          </p:cNvPr>
          <p:cNvSpPr txBox="1">
            <a:spLocks/>
          </p:cNvSpPr>
          <p:nvPr/>
        </p:nvSpPr>
        <p:spPr bwMode="auto">
          <a:xfrm>
            <a:off x="2667000" y="746125"/>
            <a:ext cx="7161213" cy="560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3000">
                <a:solidFill>
                  <a:srgbClr val="1A2DF5"/>
                </a:solidFill>
              </a:rPr>
              <a:t>3.10 Comparison with KNN Regression</a:t>
            </a:r>
          </a:p>
        </p:txBody>
      </p:sp>
      <p:sp>
        <p:nvSpPr>
          <p:cNvPr id="64517" name="Text Box 5">
            <a:extLst>
              <a:ext uri="{FF2B5EF4-FFF2-40B4-BE49-F238E27FC236}">
                <a16:creationId xmlns:a16="http://schemas.microsoft.com/office/drawing/2014/main" id="{45C0F8BC-CD00-4BA5-9380-12A608246C67}"/>
              </a:ext>
            </a:extLst>
          </p:cNvPr>
          <p:cNvSpPr txBox="1">
            <a:spLocks/>
          </p:cNvSpPr>
          <p:nvPr/>
        </p:nvSpPr>
        <p:spPr bwMode="auto">
          <a:xfrm>
            <a:off x="5691188" y="1387475"/>
            <a:ext cx="1620837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i="1">
                <a:solidFill>
                  <a:srgbClr val="FF280C"/>
                </a:solidFill>
              </a:rPr>
              <a:t>Example 4</a:t>
            </a:r>
          </a:p>
        </p:txBody>
      </p:sp>
      <p:pic>
        <p:nvPicPr>
          <p:cNvPr id="64518" name="Picture 6">
            <a:extLst>
              <a:ext uri="{FF2B5EF4-FFF2-40B4-BE49-F238E27FC236}">
                <a16:creationId xmlns:a16="http://schemas.microsoft.com/office/drawing/2014/main" id="{2EE93A66-8702-45AC-8596-A7C7F63159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7025" y="1928813"/>
            <a:ext cx="8747125" cy="786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4519" name="Text Box 7">
            <a:extLst>
              <a:ext uri="{FF2B5EF4-FFF2-40B4-BE49-F238E27FC236}">
                <a16:creationId xmlns:a16="http://schemas.microsoft.com/office/drawing/2014/main" id="{94B0ECB3-6669-4398-89DA-8EA5F596105B}"/>
              </a:ext>
            </a:extLst>
          </p:cNvPr>
          <p:cNvSpPr txBox="1">
            <a:spLocks/>
          </p:cNvSpPr>
          <p:nvPr/>
        </p:nvSpPr>
        <p:spPr bwMode="auto">
          <a:xfrm>
            <a:off x="9804400" y="9297988"/>
            <a:ext cx="3097213" cy="32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24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1pPr>
            <a:lvl2pPr defTabSz="457200">
              <a:defRPr sz="24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2pPr>
            <a:lvl3pPr defTabSz="457200">
              <a:defRPr sz="24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3pPr>
            <a:lvl4pPr defTabSz="457200">
              <a:defRPr sz="24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4pPr>
            <a:lvl5pPr defTabSz="457200">
              <a:defRPr sz="24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5pPr>
            <a:lvl6pPr marL="457200" indent="914400" algn="ctr" defTabSz="45720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6pPr>
            <a:lvl7pPr marL="914400" indent="914400" algn="ctr" defTabSz="45720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7pPr>
            <a:lvl8pPr marL="1371600" indent="914400" algn="ctr" defTabSz="45720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8pPr>
            <a:lvl9pPr marL="1828800" indent="914400" algn="ctr" defTabSz="45720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9pPr>
          </a:lstStyle>
          <a:p>
            <a:pPr>
              <a:lnSpc>
                <a:spcPct val="80000"/>
              </a:lnSpc>
              <a:spcBef>
                <a:spcPts val="1400"/>
              </a:spcBef>
            </a:pPr>
            <a:r>
              <a:rPr lang="en-US" altLang="en-US" sz="1400">
                <a:solidFill>
                  <a:srgbClr val="59793F"/>
                </a:solidFill>
                <a:latin typeface="Superclarendon Regular" charset="0"/>
                <a:ea typeface="Superclarendon Regular" charset="0"/>
                <a:cs typeface="Superclarendon Regular" charset="0"/>
                <a:sym typeface="Superclarendon Regular" charset="0"/>
              </a:rPr>
              <a:t>Chapter 3. Linear Regression</a:t>
            </a:r>
          </a:p>
        </p:txBody>
      </p:sp>
      <p:pic>
        <p:nvPicPr>
          <p:cNvPr id="64520" name="Picture 8">
            <a:extLst>
              <a:ext uri="{FF2B5EF4-FFF2-40B4-BE49-F238E27FC236}">
                <a16:creationId xmlns:a16="http://schemas.microsoft.com/office/drawing/2014/main" id="{2E724E40-4853-4459-928B-BFC251CEA5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6750" y="5630863"/>
            <a:ext cx="1687513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4521" name="AutoShape 9">
            <a:extLst>
              <a:ext uri="{FF2B5EF4-FFF2-40B4-BE49-F238E27FC236}">
                <a16:creationId xmlns:a16="http://schemas.microsoft.com/office/drawing/2014/main" id="{CB93DB12-7CDA-4A0D-AF4C-D6C06D21964D}"/>
              </a:ext>
            </a:extLst>
          </p:cNvPr>
          <p:cNvSpPr>
            <a:spLocks/>
          </p:cNvSpPr>
          <p:nvPr/>
        </p:nvSpPr>
        <p:spPr bwMode="auto">
          <a:xfrm>
            <a:off x="11096625" y="6675438"/>
            <a:ext cx="1381125" cy="198437"/>
          </a:xfrm>
          <a:prstGeom prst="rightArrow">
            <a:avLst>
              <a:gd name="adj1" fmla="val 32000"/>
              <a:gd name="adj2" fmla="val 409288"/>
            </a:avLst>
          </a:prstGeom>
          <a:solidFill>
            <a:srgbClr val="EE220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200" b="0">
              <a:solidFill>
                <a:srgbClr val="FFFFFF"/>
              </a:solidFill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  <p:sp>
        <p:nvSpPr>
          <p:cNvPr id="64522" name="Text Box 10">
            <a:extLst>
              <a:ext uri="{FF2B5EF4-FFF2-40B4-BE49-F238E27FC236}">
                <a16:creationId xmlns:a16="http://schemas.microsoft.com/office/drawing/2014/main" id="{66B0994C-4C89-4090-9D7E-A6ED6E5A0BA9}"/>
              </a:ext>
            </a:extLst>
          </p:cNvPr>
          <p:cNvSpPr txBox="1">
            <a:spLocks/>
          </p:cNvSpPr>
          <p:nvPr/>
        </p:nvSpPr>
        <p:spPr bwMode="auto">
          <a:xfrm>
            <a:off x="10642600" y="6965950"/>
            <a:ext cx="2055813" cy="387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1900" b="0">
                <a:solidFill>
                  <a:srgbClr val="EE220C"/>
                </a:solidFill>
                <a:latin typeface="Helvetica Neue Bold Condensed" charset="0"/>
                <a:ea typeface="Helvetica Neue Bold Condensed" charset="0"/>
                <a:cs typeface="Helvetica Neue Bold Condensed" charset="0"/>
                <a:sym typeface="Helvetica Neue Bold Condensed" charset="0"/>
              </a:rPr>
              <a:t>Details on next slide</a:t>
            </a:r>
          </a:p>
        </p:txBody>
      </p:sp>
      <p:sp>
        <p:nvSpPr>
          <p:cNvPr id="64523" name="Text Box 11">
            <a:extLst>
              <a:ext uri="{FF2B5EF4-FFF2-40B4-BE49-F238E27FC236}">
                <a16:creationId xmlns:a16="http://schemas.microsoft.com/office/drawing/2014/main" id="{52815B65-9D89-4AD0-BBE0-FAB3D9362584}"/>
              </a:ext>
            </a:extLst>
          </p:cNvPr>
          <p:cNvSpPr txBox="1">
            <a:spLocks/>
          </p:cNvSpPr>
          <p:nvPr/>
        </p:nvSpPr>
        <p:spPr bwMode="auto">
          <a:xfrm>
            <a:off x="6327775" y="9296400"/>
            <a:ext cx="341313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>
            <a:spAutoFit/>
          </a:bodyPr>
          <a:lstStyle/>
          <a:p>
            <a:fld id="{8F109EDD-EF73-41BF-9966-32888C977D11}" type="slidenum">
              <a:rPr lang="en-US" altLang="en-US" sz="1600" b="0">
                <a:latin typeface="Helvetica Neue Thin" charset="0"/>
                <a:ea typeface="Helvetica Neue Thin" charset="0"/>
                <a:cs typeface="Helvetica Neue Thin" charset="0"/>
                <a:sym typeface="Helvetica Neue Thin" charset="0"/>
              </a:rPr>
              <a:pPr/>
              <a:t>13</a:t>
            </a:fld>
            <a:endParaRPr lang="en-US" altLang="en-US" sz="1600" b="0">
              <a:latin typeface="Helvetica Neue Thin" charset="0"/>
              <a:ea typeface="Helvetica Neue Thin" charset="0"/>
              <a:cs typeface="Helvetica Neue Thin" charset="0"/>
              <a:sym typeface="Helvetica Neue Thin" charset="0"/>
            </a:endParaRP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AutoShape 1">
            <a:extLst>
              <a:ext uri="{FF2B5EF4-FFF2-40B4-BE49-F238E27FC236}">
                <a16:creationId xmlns:a16="http://schemas.microsoft.com/office/drawing/2014/main" id="{AB737409-9C63-41FF-BD3A-C001A84BADEE}"/>
              </a:ext>
            </a:extLst>
          </p:cNvPr>
          <p:cNvSpPr>
            <a:spLocks/>
          </p:cNvSpPr>
          <p:nvPr/>
        </p:nvSpPr>
        <p:spPr bwMode="auto">
          <a:xfrm>
            <a:off x="244475" y="4413250"/>
            <a:ext cx="12306300" cy="1458913"/>
          </a:xfrm>
          <a:prstGeom prst="roundRect">
            <a:avLst>
              <a:gd name="adj" fmla="val 50000"/>
            </a:avLst>
          </a:prstGeom>
          <a:solidFill>
            <a:srgbClr val="FF8DC6">
              <a:alpha val="1202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200" b="0">
              <a:solidFill>
                <a:srgbClr val="FFFFFF"/>
              </a:solidFill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  <p:sp>
        <p:nvSpPr>
          <p:cNvPr id="65538" name="AutoShape 2">
            <a:extLst>
              <a:ext uri="{FF2B5EF4-FFF2-40B4-BE49-F238E27FC236}">
                <a16:creationId xmlns:a16="http://schemas.microsoft.com/office/drawing/2014/main" id="{5A745527-1F96-4E4F-BCE6-2B7FF21618DE}"/>
              </a:ext>
            </a:extLst>
          </p:cNvPr>
          <p:cNvSpPr>
            <a:spLocks/>
          </p:cNvSpPr>
          <p:nvPr/>
        </p:nvSpPr>
        <p:spPr bwMode="auto">
          <a:xfrm>
            <a:off x="152400" y="2805113"/>
            <a:ext cx="12190413" cy="1179512"/>
          </a:xfrm>
          <a:prstGeom prst="roundRect">
            <a:avLst>
              <a:gd name="adj" fmla="val 50000"/>
            </a:avLst>
          </a:prstGeom>
          <a:solidFill>
            <a:srgbClr val="56C1FF">
              <a:alpha val="1202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200" b="0">
              <a:solidFill>
                <a:srgbClr val="FFFFFF"/>
              </a:solidFill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  <p:sp>
        <p:nvSpPr>
          <p:cNvPr id="65539" name="Text Box 3">
            <a:extLst>
              <a:ext uri="{FF2B5EF4-FFF2-40B4-BE49-F238E27FC236}">
                <a16:creationId xmlns:a16="http://schemas.microsoft.com/office/drawing/2014/main" id="{E60640B8-3671-44C7-A888-2A299B809CCE}"/>
              </a:ext>
            </a:extLst>
          </p:cNvPr>
          <p:cNvSpPr txBox="1">
            <a:spLocks/>
          </p:cNvSpPr>
          <p:nvPr/>
        </p:nvSpPr>
        <p:spPr bwMode="auto">
          <a:xfrm>
            <a:off x="158750" y="142875"/>
            <a:ext cx="1535113" cy="398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2000" b="0"/>
              <a:t>MSDM 5054</a:t>
            </a:r>
          </a:p>
        </p:txBody>
      </p:sp>
      <p:sp>
        <p:nvSpPr>
          <p:cNvPr id="65540" name="Line 4">
            <a:extLst>
              <a:ext uri="{FF2B5EF4-FFF2-40B4-BE49-F238E27FC236}">
                <a16:creationId xmlns:a16="http://schemas.microsoft.com/office/drawing/2014/main" id="{9540A43A-ADF1-436C-92BC-3C4F7A77BAE0}"/>
              </a:ext>
            </a:extLst>
          </p:cNvPr>
          <p:cNvSpPr>
            <a:spLocks noChangeShapeType="1"/>
          </p:cNvSpPr>
          <p:nvPr/>
        </p:nvSpPr>
        <p:spPr bwMode="auto">
          <a:xfrm>
            <a:off x="100013" y="536575"/>
            <a:ext cx="12803187" cy="0"/>
          </a:xfrm>
          <a:prstGeom prst="line">
            <a:avLst/>
          </a:pr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200" b="0">
              <a:solidFill>
                <a:srgbClr val="FFFFFF"/>
              </a:solidFill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  <p:sp>
        <p:nvSpPr>
          <p:cNvPr id="65541" name="Text Box 5">
            <a:extLst>
              <a:ext uri="{FF2B5EF4-FFF2-40B4-BE49-F238E27FC236}">
                <a16:creationId xmlns:a16="http://schemas.microsoft.com/office/drawing/2014/main" id="{9E852D89-3634-41FC-9645-6DD702B5AD32}"/>
              </a:ext>
            </a:extLst>
          </p:cNvPr>
          <p:cNvSpPr txBox="1">
            <a:spLocks/>
          </p:cNvSpPr>
          <p:nvPr/>
        </p:nvSpPr>
        <p:spPr bwMode="auto">
          <a:xfrm>
            <a:off x="11206163" y="142875"/>
            <a:ext cx="1563687" cy="398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2000" b="0"/>
              <a:t>Dr. Dong XIA</a:t>
            </a:r>
          </a:p>
        </p:txBody>
      </p:sp>
      <p:sp>
        <p:nvSpPr>
          <p:cNvPr id="65542" name="Text Box 6">
            <a:extLst>
              <a:ext uri="{FF2B5EF4-FFF2-40B4-BE49-F238E27FC236}">
                <a16:creationId xmlns:a16="http://schemas.microsoft.com/office/drawing/2014/main" id="{90B75773-D689-4E2C-9436-5E4597621233}"/>
              </a:ext>
            </a:extLst>
          </p:cNvPr>
          <p:cNvSpPr txBox="1">
            <a:spLocks/>
          </p:cNvSpPr>
          <p:nvPr/>
        </p:nvSpPr>
        <p:spPr bwMode="auto">
          <a:xfrm>
            <a:off x="2667000" y="746125"/>
            <a:ext cx="7161213" cy="560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3000">
                <a:solidFill>
                  <a:srgbClr val="1A2DF5"/>
                </a:solidFill>
              </a:rPr>
              <a:t>3.10 Comparison with KNN Regression</a:t>
            </a:r>
          </a:p>
        </p:txBody>
      </p:sp>
      <p:sp>
        <p:nvSpPr>
          <p:cNvPr id="65543" name="Text Box 7">
            <a:extLst>
              <a:ext uri="{FF2B5EF4-FFF2-40B4-BE49-F238E27FC236}">
                <a16:creationId xmlns:a16="http://schemas.microsoft.com/office/drawing/2014/main" id="{30656687-89F8-4C7F-81CF-15A1426EAF43}"/>
              </a:ext>
            </a:extLst>
          </p:cNvPr>
          <p:cNvSpPr txBox="1">
            <a:spLocks/>
          </p:cNvSpPr>
          <p:nvPr/>
        </p:nvSpPr>
        <p:spPr bwMode="auto">
          <a:xfrm>
            <a:off x="5191125" y="1387475"/>
            <a:ext cx="2620963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i="1">
                <a:solidFill>
                  <a:srgbClr val="FF280C"/>
                </a:solidFill>
              </a:rPr>
              <a:t>Example 4 (cont.)</a:t>
            </a:r>
          </a:p>
        </p:txBody>
      </p:sp>
      <p:sp>
        <p:nvSpPr>
          <p:cNvPr id="65544" name="Text Box 8">
            <a:extLst>
              <a:ext uri="{FF2B5EF4-FFF2-40B4-BE49-F238E27FC236}">
                <a16:creationId xmlns:a16="http://schemas.microsoft.com/office/drawing/2014/main" id="{9D231878-1457-4F6C-A34B-CE910C097583}"/>
              </a:ext>
            </a:extLst>
          </p:cNvPr>
          <p:cNvSpPr txBox="1">
            <a:spLocks/>
          </p:cNvSpPr>
          <p:nvPr/>
        </p:nvSpPr>
        <p:spPr bwMode="auto">
          <a:xfrm>
            <a:off x="9804400" y="9297988"/>
            <a:ext cx="3097213" cy="32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24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1pPr>
            <a:lvl2pPr defTabSz="457200">
              <a:defRPr sz="24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2pPr>
            <a:lvl3pPr defTabSz="457200">
              <a:defRPr sz="24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3pPr>
            <a:lvl4pPr defTabSz="457200">
              <a:defRPr sz="24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4pPr>
            <a:lvl5pPr defTabSz="457200">
              <a:defRPr sz="24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5pPr>
            <a:lvl6pPr marL="457200" indent="914400" algn="ctr" defTabSz="45720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6pPr>
            <a:lvl7pPr marL="914400" indent="914400" algn="ctr" defTabSz="45720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7pPr>
            <a:lvl8pPr marL="1371600" indent="914400" algn="ctr" defTabSz="45720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8pPr>
            <a:lvl9pPr marL="1828800" indent="914400" algn="ctr" defTabSz="45720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9pPr>
          </a:lstStyle>
          <a:p>
            <a:pPr>
              <a:lnSpc>
                <a:spcPct val="80000"/>
              </a:lnSpc>
              <a:spcBef>
                <a:spcPts val="1400"/>
              </a:spcBef>
            </a:pPr>
            <a:r>
              <a:rPr lang="en-US" altLang="en-US" sz="1400">
                <a:solidFill>
                  <a:srgbClr val="59793F"/>
                </a:solidFill>
                <a:latin typeface="Superclarendon Regular" charset="0"/>
                <a:ea typeface="Superclarendon Regular" charset="0"/>
                <a:cs typeface="Superclarendon Regular" charset="0"/>
                <a:sym typeface="Superclarendon Regular" charset="0"/>
              </a:rPr>
              <a:t>Chapter 3. Linear Regression</a:t>
            </a:r>
          </a:p>
        </p:txBody>
      </p:sp>
      <p:sp>
        <p:nvSpPr>
          <p:cNvPr id="65545" name="Text Box 9">
            <a:extLst>
              <a:ext uri="{FF2B5EF4-FFF2-40B4-BE49-F238E27FC236}">
                <a16:creationId xmlns:a16="http://schemas.microsoft.com/office/drawing/2014/main" id="{3F1D4259-6A70-4F1A-BE48-C4A9D9F424FD}"/>
              </a:ext>
            </a:extLst>
          </p:cNvPr>
          <p:cNvSpPr txBox="1">
            <a:spLocks/>
          </p:cNvSpPr>
          <p:nvPr/>
        </p:nvSpPr>
        <p:spPr bwMode="auto">
          <a:xfrm>
            <a:off x="688975" y="2967038"/>
            <a:ext cx="11028363" cy="4670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rPr lang="en-US" altLang="en-US" sz="2500" i="1">
                <a:solidFill>
                  <a:srgbClr val="0B19F6"/>
                </a:solidFill>
              </a:rPr>
              <a:t>Top Left:</a:t>
            </a:r>
            <a:r>
              <a:rPr lang="en-US" altLang="en-US" sz="2500" b="0" i="1"/>
              <a:t> In a setting with a slightly non-linear relationship between X and Y </a:t>
            </a:r>
          </a:p>
          <a:p>
            <a:pPr algn="l"/>
            <a:r>
              <a:rPr lang="en-US" altLang="en-US" sz="2500" b="0" i="1"/>
              <a:t>(solid black line), the KNN fits with K = 1 (blue) and K = 9 (red) are displayed. </a:t>
            </a:r>
          </a:p>
          <a:p>
            <a:pPr algn="l"/>
            <a:endParaRPr lang="en-US" altLang="en-US" sz="2500" b="0" i="1"/>
          </a:p>
          <a:p>
            <a:pPr algn="l"/>
            <a:endParaRPr lang="en-US" altLang="en-US" sz="2500" b="0" i="1"/>
          </a:p>
          <a:p>
            <a:pPr algn="l"/>
            <a:r>
              <a:rPr lang="en-US" altLang="en-US" sz="2500" i="1">
                <a:solidFill>
                  <a:srgbClr val="FB1326"/>
                </a:solidFill>
              </a:rPr>
              <a:t>Top Right:</a:t>
            </a:r>
            <a:r>
              <a:rPr lang="en-US" altLang="en-US" sz="2500" b="0" i="1"/>
              <a:t> For the slightly non-linear data, the test set MSE for least squares </a:t>
            </a:r>
          </a:p>
          <a:p>
            <a:pPr algn="l"/>
            <a:r>
              <a:rPr lang="en-US" altLang="en-US" sz="2500" b="0" i="1"/>
              <a:t>regression (horizontal black) and KNN with various values of 1/K (green) are </a:t>
            </a:r>
          </a:p>
          <a:p>
            <a:pPr algn="l"/>
            <a:r>
              <a:rPr lang="en-US" altLang="en-US" sz="2500" b="0" i="1"/>
              <a:t>displayed. </a:t>
            </a:r>
            <a:endParaRPr lang="en-US" altLang="en-US" sz="1200" b="0" i="1"/>
          </a:p>
          <a:p>
            <a:pPr algn="l"/>
            <a:endParaRPr lang="en-US" altLang="en-US" sz="2500" b="0" i="1"/>
          </a:p>
          <a:p>
            <a:pPr algn="l"/>
            <a:endParaRPr lang="en-US" altLang="en-US" sz="2500" b="0" i="1"/>
          </a:p>
          <a:p>
            <a:pPr algn="l"/>
            <a:endParaRPr lang="en-US" altLang="en-US" sz="2500" b="0" i="1"/>
          </a:p>
          <a:p>
            <a:pPr algn="l"/>
            <a:r>
              <a:rPr lang="en-US" altLang="en-US" sz="2500" b="0" i="1"/>
              <a:t>The </a:t>
            </a:r>
            <a:r>
              <a:rPr lang="en-US" altLang="en-US" sz="2500" i="1">
                <a:solidFill>
                  <a:srgbClr val="0C20FF"/>
                </a:solidFill>
              </a:rPr>
              <a:t>Bottom Left</a:t>
            </a:r>
            <a:r>
              <a:rPr lang="en-US" altLang="en-US" sz="2500" b="0" i="1"/>
              <a:t> and </a:t>
            </a:r>
            <a:r>
              <a:rPr lang="en-US" altLang="en-US" sz="2500" i="1">
                <a:solidFill>
                  <a:srgbClr val="FF0D37"/>
                </a:solidFill>
              </a:rPr>
              <a:t>Bottom Right</a:t>
            </a:r>
            <a:r>
              <a:rPr lang="en-US" altLang="en-US" sz="2500" b="0" i="1"/>
              <a:t>: As in the top panel, but with a strongly </a:t>
            </a:r>
          </a:p>
          <a:p>
            <a:pPr algn="l"/>
            <a:r>
              <a:rPr lang="en-US" altLang="en-US" sz="2500" b="0" i="1"/>
              <a:t>non-linear relationship between X and Y . </a:t>
            </a:r>
          </a:p>
        </p:txBody>
      </p:sp>
      <p:sp>
        <p:nvSpPr>
          <p:cNvPr id="65546" name="Text Box 10">
            <a:extLst>
              <a:ext uri="{FF2B5EF4-FFF2-40B4-BE49-F238E27FC236}">
                <a16:creationId xmlns:a16="http://schemas.microsoft.com/office/drawing/2014/main" id="{3723928A-0951-471F-87DC-6AD02627F38F}"/>
              </a:ext>
            </a:extLst>
          </p:cNvPr>
          <p:cNvSpPr txBox="1">
            <a:spLocks/>
          </p:cNvSpPr>
          <p:nvPr/>
        </p:nvSpPr>
        <p:spPr bwMode="auto">
          <a:xfrm>
            <a:off x="6327775" y="9296400"/>
            <a:ext cx="341313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>
            <a:spAutoFit/>
          </a:bodyPr>
          <a:lstStyle/>
          <a:p>
            <a:fld id="{C4AB94D1-3D6A-4366-BC20-10C135C07A42}" type="slidenum">
              <a:rPr lang="en-US" altLang="en-US" sz="1600" b="0">
                <a:latin typeface="Helvetica Neue Thin" charset="0"/>
                <a:ea typeface="Helvetica Neue Thin" charset="0"/>
                <a:cs typeface="Helvetica Neue Thin" charset="0"/>
                <a:sym typeface="Helvetica Neue Thin" charset="0"/>
              </a:rPr>
              <a:pPr/>
              <a:t>14</a:t>
            </a:fld>
            <a:endParaRPr lang="en-US" altLang="en-US" sz="1600" b="0">
              <a:latin typeface="Helvetica Neue Thin" charset="0"/>
              <a:ea typeface="Helvetica Neue Thin" charset="0"/>
              <a:cs typeface="Helvetica Neue Thin" charset="0"/>
              <a:sym typeface="Helvetica Neue Thin" charset="0"/>
            </a:endParaRP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Text Box 1">
            <a:extLst>
              <a:ext uri="{FF2B5EF4-FFF2-40B4-BE49-F238E27FC236}">
                <a16:creationId xmlns:a16="http://schemas.microsoft.com/office/drawing/2014/main" id="{F96BE265-52DC-4430-B0DA-CED46FFE89AE}"/>
              </a:ext>
            </a:extLst>
          </p:cNvPr>
          <p:cNvSpPr txBox="1">
            <a:spLocks/>
          </p:cNvSpPr>
          <p:nvPr/>
        </p:nvSpPr>
        <p:spPr bwMode="auto">
          <a:xfrm>
            <a:off x="158750" y="142875"/>
            <a:ext cx="1535113" cy="398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2000" b="0"/>
              <a:t>MSDM 5054</a:t>
            </a:r>
          </a:p>
        </p:txBody>
      </p:sp>
      <p:sp>
        <p:nvSpPr>
          <p:cNvPr id="66562" name="Line 2">
            <a:extLst>
              <a:ext uri="{FF2B5EF4-FFF2-40B4-BE49-F238E27FC236}">
                <a16:creationId xmlns:a16="http://schemas.microsoft.com/office/drawing/2014/main" id="{911297CD-E2E3-4159-8687-D94C8721F35B}"/>
              </a:ext>
            </a:extLst>
          </p:cNvPr>
          <p:cNvSpPr>
            <a:spLocks noChangeShapeType="1"/>
          </p:cNvSpPr>
          <p:nvPr/>
        </p:nvSpPr>
        <p:spPr bwMode="auto">
          <a:xfrm>
            <a:off x="100013" y="536575"/>
            <a:ext cx="12803187" cy="0"/>
          </a:xfrm>
          <a:prstGeom prst="line">
            <a:avLst/>
          </a:pr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200" b="0">
              <a:solidFill>
                <a:srgbClr val="FFFFFF"/>
              </a:solidFill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  <p:sp>
        <p:nvSpPr>
          <p:cNvPr id="66563" name="Text Box 3">
            <a:extLst>
              <a:ext uri="{FF2B5EF4-FFF2-40B4-BE49-F238E27FC236}">
                <a16:creationId xmlns:a16="http://schemas.microsoft.com/office/drawing/2014/main" id="{99F29C08-4268-4059-93CD-485D2F60EE31}"/>
              </a:ext>
            </a:extLst>
          </p:cNvPr>
          <p:cNvSpPr txBox="1">
            <a:spLocks/>
          </p:cNvSpPr>
          <p:nvPr/>
        </p:nvSpPr>
        <p:spPr bwMode="auto">
          <a:xfrm>
            <a:off x="11206163" y="142875"/>
            <a:ext cx="1563687" cy="398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2000" b="0"/>
              <a:t>Dr. Dong XIA</a:t>
            </a:r>
          </a:p>
        </p:txBody>
      </p:sp>
      <p:sp>
        <p:nvSpPr>
          <p:cNvPr id="66564" name="Text Box 4">
            <a:extLst>
              <a:ext uri="{FF2B5EF4-FFF2-40B4-BE49-F238E27FC236}">
                <a16:creationId xmlns:a16="http://schemas.microsoft.com/office/drawing/2014/main" id="{41FFE77C-8B34-46AF-8300-EB59E7B93530}"/>
              </a:ext>
            </a:extLst>
          </p:cNvPr>
          <p:cNvSpPr txBox="1">
            <a:spLocks/>
          </p:cNvSpPr>
          <p:nvPr/>
        </p:nvSpPr>
        <p:spPr bwMode="auto">
          <a:xfrm>
            <a:off x="2667000" y="746125"/>
            <a:ext cx="7161213" cy="560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3000">
                <a:solidFill>
                  <a:srgbClr val="1A2DF5"/>
                </a:solidFill>
              </a:rPr>
              <a:t>3.10 Comparison with KNN Regression</a:t>
            </a:r>
          </a:p>
        </p:txBody>
      </p:sp>
      <p:sp>
        <p:nvSpPr>
          <p:cNvPr id="66565" name="Text Box 5">
            <a:extLst>
              <a:ext uri="{FF2B5EF4-FFF2-40B4-BE49-F238E27FC236}">
                <a16:creationId xmlns:a16="http://schemas.microsoft.com/office/drawing/2014/main" id="{AA575B53-2E76-4185-B3B8-566037957AA1}"/>
              </a:ext>
            </a:extLst>
          </p:cNvPr>
          <p:cNvSpPr txBox="1">
            <a:spLocks/>
          </p:cNvSpPr>
          <p:nvPr/>
        </p:nvSpPr>
        <p:spPr bwMode="auto">
          <a:xfrm>
            <a:off x="5691188" y="1387475"/>
            <a:ext cx="1620837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i="1">
                <a:solidFill>
                  <a:srgbClr val="FF280C"/>
                </a:solidFill>
              </a:rPr>
              <a:t>Example 5</a:t>
            </a:r>
          </a:p>
        </p:txBody>
      </p:sp>
      <p:sp>
        <p:nvSpPr>
          <p:cNvPr id="66566" name="Text Box 6">
            <a:extLst>
              <a:ext uri="{FF2B5EF4-FFF2-40B4-BE49-F238E27FC236}">
                <a16:creationId xmlns:a16="http://schemas.microsoft.com/office/drawing/2014/main" id="{4B9B5AE2-75D6-4D48-97AA-508ADB1450F4}"/>
              </a:ext>
            </a:extLst>
          </p:cNvPr>
          <p:cNvSpPr txBox="1">
            <a:spLocks/>
          </p:cNvSpPr>
          <p:nvPr/>
        </p:nvSpPr>
        <p:spPr bwMode="auto">
          <a:xfrm>
            <a:off x="9804400" y="9297988"/>
            <a:ext cx="3097213" cy="32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24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1pPr>
            <a:lvl2pPr defTabSz="457200">
              <a:defRPr sz="24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2pPr>
            <a:lvl3pPr defTabSz="457200">
              <a:defRPr sz="24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3pPr>
            <a:lvl4pPr defTabSz="457200">
              <a:defRPr sz="24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4pPr>
            <a:lvl5pPr defTabSz="457200">
              <a:defRPr sz="24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5pPr>
            <a:lvl6pPr marL="457200" indent="914400" algn="ctr" defTabSz="45720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6pPr>
            <a:lvl7pPr marL="914400" indent="914400" algn="ctr" defTabSz="45720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7pPr>
            <a:lvl8pPr marL="1371600" indent="914400" algn="ctr" defTabSz="45720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8pPr>
            <a:lvl9pPr marL="1828800" indent="914400" algn="ctr" defTabSz="45720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9pPr>
          </a:lstStyle>
          <a:p>
            <a:pPr>
              <a:lnSpc>
                <a:spcPct val="80000"/>
              </a:lnSpc>
              <a:spcBef>
                <a:spcPts val="1400"/>
              </a:spcBef>
            </a:pPr>
            <a:r>
              <a:rPr lang="en-US" altLang="en-US" sz="1400">
                <a:solidFill>
                  <a:srgbClr val="59793F"/>
                </a:solidFill>
                <a:latin typeface="Superclarendon Regular" charset="0"/>
                <a:ea typeface="Superclarendon Regular" charset="0"/>
                <a:cs typeface="Superclarendon Regular" charset="0"/>
                <a:sym typeface="Superclarendon Regular" charset="0"/>
              </a:rPr>
              <a:t>Chapter 3. Linear Regression</a:t>
            </a:r>
          </a:p>
        </p:txBody>
      </p:sp>
      <p:pic>
        <p:nvPicPr>
          <p:cNvPr id="66567" name="Picture 7">
            <a:extLst>
              <a:ext uri="{FF2B5EF4-FFF2-40B4-BE49-F238E27FC236}">
                <a16:creationId xmlns:a16="http://schemas.microsoft.com/office/drawing/2014/main" id="{7F812348-2192-4953-B1B7-AC695B8BE0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88" y="1928813"/>
            <a:ext cx="12365037" cy="6210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6568" name="Text Box 8">
            <a:extLst>
              <a:ext uri="{FF2B5EF4-FFF2-40B4-BE49-F238E27FC236}">
                <a16:creationId xmlns:a16="http://schemas.microsoft.com/office/drawing/2014/main" id="{E7D6104D-2432-46F4-82D2-FD300D332A53}"/>
              </a:ext>
            </a:extLst>
          </p:cNvPr>
          <p:cNvSpPr txBox="1">
            <a:spLocks/>
          </p:cNvSpPr>
          <p:nvPr/>
        </p:nvSpPr>
        <p:spPr bwMode="auto">
          <a:xfrm>
            <a:off x="6327775" y="9296400"/>
            <a:ext cx="341313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>
            <a:spAutoFit/>
          </a:bodyPr>
          <a:lstStyle/>
          <a:p>
            <a:fld id="{20D4CB56-E2B0-401D-BD3F-F25CE403FFDC}" type="slidenum">
              <a:rPr lang="en-US" altLang="en-US" sz="1600" b="0">
                <a:latin typeface="Helvetica Neue Thin" charset="0"/>
                <a:ea typeface="Helvetica Neue Thin" charset="0"/>
                <a:cs typeface="Helvetica Neue Thin" charset="0"/>
                <a:sym typeface="Helvetica Neue Thin" charset="0"/>
              </a:rPr>
              <a:pPr/>
              <a:t>15</a:t>
            </a:fld>
            <a:endParaRPr lang="en-US" altLang="en-US" sz="1600" b="0">
              <a:latin typeface="Helvetica Neue Thin" charset="0"/>
              <a:ea typeface="Helvetica Neue Thin" charset="0"/>
              <a:cs typeface="Helvetica Neue Thin" charset="0"/>
              <a:sym typeface="Helvetica Neue Thin" charset="0"/>
            </a:endParaRP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AutoShape 1">
            <a:extLst>
              <a:ext uri="{FF2B5EF4-FFF2-40B4-BE49-F238E27FC236}">
                <a16:creationId xmlns:a16="http://schemas.microsoft.com/office/drawing/2014/main" id="{097B923D-8841-4B99-AE54-A0B575A3D514}"/>
              </a:ext>
            </a:extLst>
          </p:cNvPr>
          <p:cNvSpPr>
            <a:spLocks/>
          </p:cNvSpPr>
          <p:nvPr/>
        </p:nvSpPr>
        <p:spPr bwMode="auto">
          <a:xfrm>
            <a:off x="287338" y="3279775"/>
            <a:ext cx="12428537" cy="1322388"/>
          </a:xfrm>
          <a:prstGeom prst="roundRect">
            <a:avLst>
              <a:gd name="adj" fmla="val 50000"/>
            </a:avLst>
          </a:prstGeom>
          <a:solidFill>
            <a:srgbClr val="88FA4E">
              <a:alpha val="1202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200" b="0">
              <a:solidFill>
                <a:srgbClr val="FFFFFF"/>
              </a:solidFill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  <p:sp>
        <p:nvSpPr>
          <p:cNvPr id="36866" name="AutoShape 2">
            <a:extLst>
              <a:ext uri="{FF2B5EF4-FFF2-40B4-BE49-F238E27FC236}">
                <a16:creationId xmlns:a16="http://schemas.microsoft.com/office/drawing/2014/main" id="{4CDF0F3C-DF94-4B35-9FC1-BF1307E70EF2}"/>
              </a:ext>
            </a:extLst>
          </p:cNvPr>
          <p:cNvSpPr>
            <a:spLocks/>
          </p:cNvSpPr>
          <p:nvPr/>
        </p:nvSpPr>
        <p:spPr bwMode="auto">
          <a:xfrm>
            <a:off x="207963" y="1974850"/>
            <a:ext cx="12587287" cy="825500"/>
          </a:xfrm>
          <a:prstGeom prst="roundRect">
            <a:avLst>
              <a:gd name="adj" fmla="val 50000"/>
            </a:avLst>
          </a:prstGeom>
          <a:solidFill>
            <a:srgbClr val="56C1FF">
              <a:alpha val="1202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200" b="0">
              <a:solidFill>
                <a:srgbClr val="FFFFFF"/>
              </a:solidFill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  <p:sp>
        <p:nvSpPr>
          <p:cNvPr id="36867" name="Text Box 3">
            <a:extLst>
              <a:ext uri="{FF2B5EF4-FFF2-40B4-BE49-F238E27FC236}">
                <a16:creationId xmlns:a16="http://schemas.microsoft.com/office/drawing/2014/main" id="{DDB6A0CA-2EA6-41A0-80B7-2D1E528F6169}"/>
              </a:ext>
            </a:extLst>
          </p:cNvPr>
          <p:cNvSpPr txBox="1">
            <a:spLocks/>
          </p:cNvSpPr>
          <p:nvPr/>
        </p:nvSpPr>
        <p:spPr bwMode="auto">
          <a:xfrm>
            <a:off x="158750" y="142875"/>
            <a:ext cx="1535113" cy="398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2000" b="0"/>
              <a:t>MSDM 5054</a:t>
            </a:r>
          </a:p>
        </p:txBody>
      </p:sp>
      <p:sp>
        <p:nvSpPr>
          <p:cNvPr id="36868" name="Line 4">
            <a:extLst>
              <a:ext uri="{FF2B5EF4-FFF2-40B4-BE49-F238E27FC236}">
                <a16:creationId xmlns:a16="http://schemas.microsoft.com/office/drawing/2014/main" id="{5D04485B-EF00-4F3D-A062-20A57804927A}"/>
              </a:ext>
            </a:extLst>
          </p:cNvPr>
          <p:cNvSpPr>
            <a:spLocks noChangeShapeType="1"/>
          </p:cNvSpPr>
          <p:nvPr/>
        </p:nvSpPr>
        <p:spPr bwMode="auto">
          <a:xfrm>
            <a:off x="100013" y="536575"/>
            <a:ext cx="12803187" cy="0"/>
          </a:xfrm>
          <a:prstGeom prst="line">
            <a:avLst/>
          </a:pr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200" b="0">
              <a:solidFill>
                <a:srgbClr val="FFFFFF"/>
              </a:solidFill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  <p:sp>
        <p:nvSpPr>
          <p:cNvPr id="36869" name="Text Box 5">
            <a:extLst>
              <a:ext uri="{FF2B5EF4-FFF2-40B4-BE49-F238E27FC236}">
                <a16:creationId xmlns:a16="http://schemas.microsoft.com/office/drawing/2014/main" id="{5998663D-4B1C-4AEF-AE9E-C593342971E7}"/>
              </a:ext>
            </a:extLst>
          </p:cNvPr>
          <p:cNvSpPr txBox="1">
            <a:spLocks/>
          </p:cNvSpPr>
          <p:nvPr/>
        </p:nvSpPr>
        <p:spPr bwMode="auto">
          <a:xfrm>
            <a:off x="11206163" y="142875"/>
            <a:ext cx="1563687" cy="398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2000" b="0"/>
              <a:t>Dr. Dong XIA</a:t>
            </a:r>
          </a:p>
        </p:txBody>
      </p:sp>
      <p:sp>
        <p:nvSpPr>
          <p:cNvPr id="36870" name="Text Box 6">
            <a:extLst>
              <a:ext uri="{FF2B5EF4-FFF2-40B4-BE49-F238E27FC236}">
                <a16:creationId xmlns:a16="http://schemas.microsoft.com/office/drawing/2014/main" id="{AAD51DCE-54CA-43B1-B3E6-6AB630EEC7B6}"/>
              </a:ext>
            </a:extLst>
          </p:cNvPr>
          <p:cNvSpPr txBox="1">
            <a:spLocks/>
          </p:cNvSpPr>
          <p:nvPr/>
        </p:nvSpPr>
        <p:spPr bwMode="auto">
          <a:xfrm>
            <a:off x="3724275" y="746125"/>
            <a:ext cx="5046663" cy="560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3000">
                <a:solidFill>
                  <a:srgbClr val="1A2DF5"/>
                </a:solidFill>
              </a:rPr>
              <a:t>3.6 More About Predictions</a:t>
            </a:r>
          </a:p>
        </p:txBody>
      </p:sp>
      <p:sp>
        <p:nvSpPr>
          <p:cNvPr id="36871" name="Text Box 7">
            <a:extLst>
              <a:ext uri="{FF2B5EF4-FFF2-40B4-BE49-F238E27FC236}">
                <a16:creationId xmlns:a16="http://schemas.microsoft.com/office/drawing/2014/main" id="{49845C91-4E90-4A5E-95E8-38CB85B7106F}"/>
              </a:ext>
            </a:extLst>
          </p:cNvPr>
          <p:cNvSpPr txBox="1">
            <a:spLocks/>
          </p:cNvSpPr>
          <p:nvPr/>
        </p:nvSpPr>
        <p:spPr bwMode="auto">
          <a:xfrm>
            <a:off x="9804400" y="9297988"/>
            <a:ext cx="3097213" cy="32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24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1pPr>
            <a:lvl2pPr defTabSz="457200">
              <a:defRPr sz="24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2pPr>
            <a:lvl3pPr defTabSz="457200">
              <a:defRPr sz="24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3pPr>
            <a:lvl4pPr defTabSz="457200">
              <a:defRPr sz="24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4pPr>
            <a:lvl5pPr defTabSz="457200">
              <a:defRPr sz="24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5pPr>
            <a:lvl6pPr marL="457200" indent="914400" algn="ctr" defTabSz="45720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6pPr>
            <a:lvl7pPr marL="914400" indent="914400" algn="ctr" defTabSz="45720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7pPr>
            <a:lvl8pPr marL="1371600" indent="914400" algn="ctr" defTabSz="45720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8pPr>
            <a:lvl9pPr marL="1828800" indent="914400" algn="ctr" defTabSz="45720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9pPr>
          </a:lstStyle>
          <a:p>
            <a:pPr>
              <a:lnSpc>
                <a:spcPct val="80000"/>
              </a:lnSpc>
              <a:spcBef>
                <a:spcPts val="1400"/>
              </a:spcBef>
            </a:pPr>
            <a:r>
              <a:rPr lang="en-US" altLang="en-US" sz="1400">
                <a:solidFill>
                  <a:srgbClr val="59793F"/>
                </a:solidFill>
                <a:latin typeface="Superclarendon Regular" charset="0"/>
                <a:ea typeface="Superclarendon Regular" charset="0"/>
                <a:cs typeface="Superclarendon Regular" charset="0"/>
                <a:sym typeface="Superclarendon Regular" charset="0"/>
              </a:rPr>
              <a:t>Chapter 3. Linear Regression</a:t>
            </a:r>
          </a:p>
        </p:txBody>
      </p:sp>
      <p:sp>
        <p:nvSpPr>
          <p:cNvPr id="36872" name="Text Box 8">
            <a:extLst>
              <a:ext uri="{FF2B5EF4-FFF2-40B4-BE49-F238E27FC236}">
                <a16:creationId xmlns:a16="http://schemas.microsoft.com/office/drawing/2014/main" id="{1F4B387F-1160-40DB-B07B-B79A5CAE7F49}"/>
              </a:ext>
            </a:extLst>
          </p:cNvPr>
          <p:cNvSpPr txBox="1">
            <a:spLocks/>
          </p:cNvSpPr>
          <p:nvPr/>
        </p:nvSpPr>
        <p:spPr bwMode="auto">
          <a:xfrm>
            <a:off x="4699000" y="1400175"/>
            <a:ext cx="3605213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i="1">
                <a:solidFill>
                  <a:srgbClr val="FF280C"/>
                </a:solidFill>
              </a:rPr>
              <a:t>EPE of linear regression</a:t>
            </a:r>
          </a:p>
        </p:txBody>
      </p:sp>
      <p:pic>
        <p:nvPicPr>
          <p:cNvPr id="36873" name="Picture 9">
            <a:extLst>
              <a:ext uri="{FF2B5EF4-FFF2-40B4-BE49-F238E27FC236}">
                <a16:creationId xmlns:a16="http://schemas.microsoft.com/office/drawing/2014/main" id="{16611D99-5A90-4E2A-9D90-82FD7A6801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5963" y="2189163"/>
            <a:ext cx="2214562" cy="398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6874" name="Text Box 10">
            <a:extLst>
              <a:ext uri="{FF2B5EF4-FFF2-40B4-BE49-F238E27FC236}">
                <a16:creationId xmlns:a16="http://schemas.microsoft.com/office/drawing/2014/main" id="{0B2A5437-CF9C-4E51-B6E6-17FAE744A96E}"/>
              </a:ext>
            </a:extLst>
          </p:cNvPr>
          <p:cNvSpPr txBox="1">
            <a:spLocks/>
          </p:cNvSpPr>
          <p:nvPr/>
        </p:nvSpPr>
        <p:spPr bwMode="auto">
          <a:xfrm>
            <a:off x="796925" y="2151063"/>
            <a:ext cx="2214563" cy="473075"/>
          </a:xfrm>
          <a:prstGeom prst="rect">
            <a:avLst/>
          </a:prstGeom>
          <a:solidFill>
            <a:srgbClr val="56C1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>
            <a:spAutoFit/>
          </a:bodyPr>
          <a:lstStyle/>
          <a:p>
            <a:r>
              <a:rPr lang="en-US" altLang="en-US" sz="2500" i="1"/>
              <a:t>Linear model</a:t>
            </a:r>
          </a:p>
        </p:txBody>
      </p:sp>
      <p:sp>
        <p:nvSpPr>
          <p:cNvPr id="36875" name="Text Box 11">
            <a:extLst>
              <a:ext uri="{FF2B5EF4-FFF2-40B4-BE49-F238E27FC236}">
                <a16:creationId xmlns:a16="http://schemas.microsoft.com/office/drawing/2014/main" id="{CDB932EB-462D-4A49-B70F-4915E58FFAB9}"/>
              </a:ext>
            </a:extLst>
          </p:cNvPr>
          <p:cNvSpPr txBox="1">
            <a:spLocks/>
          </p:cNvSpPr>
          <p:nvPr/>
        </p:nvSpPr>
        <p:spPr bwMode="auto">
          <a:xfrm>
            <a:off x="7126288" y="2130425"/>
            <a:ext cx="2214562" cy="473075"/>
          </a:xfrm>
          <a:prstGeom prst="rect">
            <a:avLst/>
          </a:prstGeom>
          <a:solidFill>
            <a:srgbClr val="56C1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>
            <a:spAutoFit/>
          </a:bodyPr>
          <a:lstStyle/>
          <a:p>
            <a:r>
              <a:rPr lang="en-US" altLang="en-US" sz="2500" i="1"/>
              <a:t>LSE</a:t>
            </a:r>
          </a:p>
        </p:txBody>
      </p:sp>
      <p:pic>
        <p:nvPicPr>
          <p:cNvPr id="36876" name="Picture 12">
            <a:extLst>
              <a:ext uri="{FF2B5EF4-FFF2-40B4-BE49-F238E27FC236}">
                <a16:creationId xmlns:a16="http://schemas.microsoft.com/office/drawing/2014/main" id="{467CCBEC-CBE1-43FF-AE1B-2FC677BAE1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4250" y="2155825"/>
            <a:ext cx="1536700" cy="420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6877" name="Text Box 13">
            <a:extLst>
              <a:ext uri="{FF2B5EF4-FFF2-40B4-BE49-F238E27FC236}">
                <a16:creationId xmlns:a16="http://schemas.microsoft.com/office/drawing/2014/main" id="{0B7651AD-832C-4BF6-8FEE-96C1EABE414D}"/>
              </a:ext>
            </a:extLst>
          </p:cNvPr>
          <p:cNvSpPr txBox="1">
            <a:spLocks/>
          </p:cNvSpPr>
          <p:nvPr/>
        </p:nvSpPr>
        <p:spPr bwMode="auto">
          <a:xfrm>
            <a:off x="638175" y="3470275"/>
            <a:ext cx="1228725" cy="473075"/>
          </a:xfrm>
          <a:prstGeom prst="rect">
            <a:avLst/>
          </a:prstGeom>
          <a:solidFill>
            <a:srgbClr val="88FA4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>
            <a:spAutoFit/>
          </a:bodyPr>
          <a:lstStyle/>
          <a:p>
            <a:r>
              <a:rPr lang="en-US" altLang="en-US" sz="2500" i="1"/>
              <a:t>Bias</a:t>
            </a:r>
          </a:p>
        </p:txBody>
      </p:sp>
      <p:sp>
        <p:nvSpPr>
          <p:cNvPr id="36878" name="Text Box 14">
            <a:extLst>
              <a:ext uri="{FF2B5EF4-FFF2-40B4-BE49-F238E27FC236}">
                <a16:creationId xmlns:a16="http://schemas.microsoft.com/office/drawing/2014/main" id="{845D7148-DAC4-4C7B-8382-33F2451FBCBF}"/>
              </a:ext>
            </a:extLst>
          </p:cNvPr>
          <p:cNvSpPr txBox="1">
            <a:spLocks/>
          </p:cNvSpPr>
          <p:nvPr/>
        </p:nvSpPr>
        <p:spPr bwMode="auto">
          <a:xfrm>
            <a:off x="2222500" y="4086225"/>
            <a:ext cx="9628188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rPr lang="en-US" altLang="en-US" sz="2500" b="0" i="1">
                <a:solidFill>
                  <a:srgbClr val="FF0718"/>
                </a:solidFill>
              </a:rPr>
              <a:t>It means that LSE is unbiased estimator for linear regression model.</a:t>
            </a:r>
          </a:p>
        </p:txBody>
      </p:sp>
      <p:sp>
        <p:nvSpPr>
          <p:cNvPr id="36879" name="Text Box 15">
            <a:extLst>
              <a:ext uri="{FF2B5EF4-FFF2-40B4-BE49-F238E27FC236}">
                <a16:creationId xmlns:a16="http://schemas.microsoft.com/office/drawing/2014/main" id="{C7335963-36C5-4314-B543-53E3FE6C1883}"/>
              </a:ext>
            </a:extLst>
          </p:cNvPr>
          <p:cNvSpPr txBox="1">
            <a:spLocks/>
          </p:cNvSpPr>
          <p:nvPr/>
        </p:nvSpPr>
        <p:spPr bwMode="auto">
          <a:xfrm>
            <a:off x="538163" y="5080000"/>
            <a:ext cx="3722687" cy="474663"/>
          </a:xfrm>
          <a:prstGeom prst="rect">
            <a:avLst/>
          </a:prstGeom>
          <a:solidFill>
            <a:srgbClr val="88FA4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>
            <a:spAutoFit/>
          </a:bodyPr>
          <a:lstStyle/>
          <a:p>
            <a:r>
              <a:rPr lang="en-US" altLang="en-US" sz="2500" i="1"/>
              <a:t>Variance of estimating</a:t>
            </a:r>
          </a:p>
        </p:txBody>
      </p:sp>
      <p:pic>
        <p:nvPicPr>
          <p:cNvPr id="36880" name="Picture 16">
            <a:extLst>
              <a:ext uri="{FF2B5EF4-FFF2-40B4-BE49-F238E27FC236}">
                <a16:creationId xmlns:a16="http://schemas.microsoft.com/office/drawing/2014/main" id="{C1747404-3D9D-49E6-A34C-3C8C7BF0BB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225" y="5743575"/>
            <a:ext cx="6067425" cy="611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6881" name="Picture 17">
            <a:extLst>
              <a:ext uri="{FF2B5EF4-FFF2-40B4-BE49-F238E27FC236}">
                <a16:creationId xmlns:a16="http://schemas.microsoft.com/office/drawing/2014/main" id="{530FBE69-CA19-4D98-B28D-0BDEDA1932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6138" y="5791200"/>
            <a:ext cx="4379912" cy="539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6882" name="Picture 18">
            <a:extLst>
              <a:ext uri="{FF2B5EF4-FFF2-40B4-BE49-F238E27FC236}">
                <a16:creationId xmlns:a16="http://schemas.microsoft.com/office/drawing/2014/main" id="{411D03BC-581B-4B27-889D-3AF8501EC2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5500" y="6435725"/>
            <a:ext cx="3557588" cy="577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6883" name="Picture 19">
            <a:extLst>
              <a:ext uri="{FF2B5EF4-FFF2-40B4-BE49-F238E27FC236}">
                <a16:creationId xmlns:a16="http://schemas.microsoft.com/office/drawing/2014/main" id="{2542868E-A2D8-4936-94E3-1DB78C47D11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838" y="7837488"/>
            <a:ext cx="8253412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6884" name="Picture 20">
            <a:extLst>
              <a:ext uri="{FF2B5EF4-FFF2-40B4-BE49-F238E27FC236}">
                <a16:creationId xmlns:a16="http://schemas.microsoft.com/office/drawing/2014/main" id="{BC2327B4-F4D3-47A9-8102-32EFCA01872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2563" y="8377238"/>
            <a:ext cx="3402012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6885" name="AutoShape 21">
            <a:extLst>
              <a:ext uri="{FF2B5EF4-FFF2-40B4-BE49-F238E27FC236}">
                <a16:creationId xmlns:a16="http://schemas.microsoft.com/office/drawing/2014/main" id="{53178A81-0464-4238-80A3-C03308430AE5}"/>
              </a:ext>
            </a:extLst>
          </p:cNvPr>
          <p:cNvSpPr>
            <a:spLocks/>
          </p:cNvSpPr>
          <p:nvPr/>
        </p:nvSpPr>
        <p:spPr bwMode="auto">
          <a:xfrm>
            <a:off x="287338" y="7673975"/>
            <a:ext cx="12428537" cy="1322388"/>
          </a:xfrm>
          <a:prstGeom prst="roundRect">
            <a:avLst>
              <a:gd name="adj" fmla="val 50000"/>
            </a:avLst>
          </a:prstGeom>
          <a:solidFill>
            <a:srgbClr val="FF968D">
              <a:alpha val="1202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200" b="0">
              <a:solidFill>
                <a:srgbClr val="FFFFFF"/>
              </a:solidFill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  <p:pic>
        <p:nvPicPr>
          <p:cNvPr id="36886" name="Picture 22">
            <a:extLst>
              <a:ext uri="{FF2B5EF4-FFF2-40B4-BE49-F238E27FC236}">
                <a16:creationId xmlns:a16="http://schemas.microsoft.com/office/drawing/2014/main" id="{69DAA2A7-54C7-4306-97FE-8DDB93B0A97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5763" y="3502025"/>
            <a:ext cx="5275262" cy="434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6887" name="Picture 23">
            <a:extLst>
              <a:ext uri="{FF2B5EF4-FFF2-40B4-BE49-F238E27FC236}">
                <a16:creationId xmlns:a16="http://schemas.microsoft.com/office/drawing/2014/main" id="{A02F90B3-AF6A-4DA4-BFC7-70A5651CCC4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8388" y="5078413"/>
            <a:ext cx="668337" cy="419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6888" name="AutoShape 24">
            <a:extLst>
              <a:ext uri="{FF2B5EF4-FFF2-40B4-BE49-F238E27FC236}">
                <a16:creationId xmlns:a16="http://schemas.microsoft.com/office/drawing/2014/main" id="{CBF62D69-7EC3-4365-934E-79D5B97E425D}"/>
              </a:ext>
            </a:extLst>
          </p:cNvPr>
          <p:cNvSpPr>
            <a:spLocks/>
          </p:cNvSpPr>
          <p:nvPr/>
        </p:nvSpPr>
        <p:spPr bwMode="auto">
          <a:xfrm>
            <a:off x="287338" y="4835525"/>
            <a:ext cx="12428537" cy="2451100"/>
          </a:xfrm>
          <a:prstGeom prst="roundRect">
            <a:avLst>
              <a:gd name="adj" fmla="val 37579"/>
            </a:avLst>
          </a:prstGeom>
          <a:solidFill>
            <a:srgbClr val="88FA4E">
              <a:alpha val="1202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200" b="0">
              <a:solidFill>
                <a:srgbClr val="FFFFFF"/>
              </a:solidFill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  <p:pic>
        <p:nvPicPr>
          <p:cNvPr id="36889" name="Picture 25">
            <a:extLst>
              <a:ext uri="{FF2B5EF4-FFF2-40B4-BE49-F238E27FC236}">
                <a16:creationId xmlns:a16="http://schemas.microsoft.com/office/drawing/2014/main" id="{1188AC66-CEB5-468B-9D72-0444F852C81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2163" y="2841625"/>
            <a:ext cx="1920875" cy="184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6890" name="Picture 26">
            <a:extLst>
              <a:ext uri="{FF2B5EF4-FFF2-40B4-BE49-F238E27FC236}">
                <a16:creationId xmlns:a16="http://schemas.microsoft.com/office/drawing/2014/main" id="{70A60414-3E64-4B68-8188-E25B1FB399C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7638" y="3065463"/>
            <a:ext cx="1627187" cy="212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6891" name="Text Box 27">
            <a:extLst>
              <a:ext uri="{FF2B5EF4-FFF2-40B4-BE49-F238E27FC236}">
                <a16:creationId xmlns:a16="http://schemas.microsoft.com/office/drawing/2014/main" id="{73271C9B-6FA0-46D7-9A0A-E77DF1B35DE7}"/>
              </a:ext>
            </a:extLst>
          </p:cNvPr>
          <p:cNvSpPr txBox="1">
            <a:spLocks/>
          </p:cNvSpPr>
          <p:nvPr/>
        </p:nvSpPr>
        <p:spPr bwMode="auto">
          <a:xfrm>
            <a:off x="6327775" y="9296400"/>
            <a:ext cx="341313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>
            <a:spAutoFit/>
          </a:bodyPr>
          <a:lstStyle/>
          <a:p>
            <a:fld id="{FEAC7610-68DB-4C43-AF9E-D5D8BCC43BFE}" type="slidenum">
              <a:rPr lang="en-US" altLang="en-US" sz="1600" b="0">
                <a:latin typeface="Helvetica Neue Thin" charset="0"/>
                <a:ea typeface="Helvetica Neue Thin" charset="0"/>
                <a:cs typeface="Helvetica Neue Thin" charset="0"/>
                <a:sym typeface="Helvetica Neue Thin" charset="0"/>
              </a:rPr>
              <a:pPr/>
              <a:t>2</a:t>
            </a:fld>
            <a:endParaRPr lang="en-US" altLang="en-US" sz="1600" b="0">
              <a:latin typeface="Helvetica Neue Thin" charset="0"/>
              <a:ea typeface="Helvetica Neue Thin" charset="0"/>
              <a:cs typeface="Helvetica Neue Thin" charset="0"/>
              <a:sym typeface="Helvetica Neue Thin" charset="0"/>
            </a:endParaRP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Text Box 1">
            <a:extLst>
              <a:ext uri="{FF2B5EF4-FFF2-40B4-BE49-F238E27FC236}">
                <a16:creationId xmlns:a16="http://schemas.microsoft.com/office/drawing/2014/main" id="{71718550-2437-4C15-9583-6481C97279DF}"/>
              </a:ext>
            </a:extLst>
          </p:cNvPr>
          <p:cNvSpPr txBox="1">
            <a:spLocks/>
          </p:cNvSpPr>
          <p:nvPr/>
        </p:nvSpPr>
        <p:spPr bwMode="auto">
          <a:xfrm>
            <a:off x="158750" y="142875"/>
            <a:ext cx="1535113" cy="398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2000" b="0"/>
              <a:t>MSDM 5054</a:t>
            </a:r>
          </a:p>
        </p:txBody>
      </p:sp>
      <p:sp>
        <p:nvSpPr>
          <p:cNvPr id="37890" name="Line 2">
            <a:extLst>
              <a:ext uri="{FF2B5EF4-FFF2-40B4-BE49-F238E27FC236}">
                <a16:creationId xmlns:a16="http://schemas.microsoft.com/office/drawing/2014/main" id="{A41FEE39-8EA2-4A36-B5EB-740D88D05399}"/>
              </a:ext>
            </a:extLst>
          </p:cNvPr>
          <p:cNvSpPr>
            <a:spLocks noChangeShapeType="1"/>
          </p:cNvSpPr>
          <p:nvPr/>
        </p:nvSpPr>
        <p:spPr bwMode="auto">
          <a:xfrm>
            <a:off x="100013" y="536575"/>
            <a:ext cx="12803187" cy="0"/>
          </a:xfrm>
          <a:prstGeom prst="line">
            <a:avLst/>
          </a:pr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200" b="0">
              <a:solidFill>
                <a:srgbClr val="FFFFFF"/>
              </a:solidFill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  <p:sp>
        <p:nvSpPr>
          <p:cNvPr id="37891" name="Text Box 3">
            <a:extLst>
              <a:ext uri="{FF2B5EF4-FFF2-40B4-BE49-F238E27FC236}">
                <a16:creationId xmlns:a16="http://schemas.microsoft.com/office/drawing/2014/main" id="{4AC86A22-0063-49E6-BE90-74128B303013}"/>
              </a:ext>
            </a:extLst>
          </p:cNvPr>
          <p:cNvSpPr txBox="1">
            <a:spLocks/>
          </p:cNvSpPr>
          <p:nvPr/>
        </p:nvSpPr>
        <p:spPr bwMode="auto">
          <a:xfrm>
            <a:off x="11206163" y="142875"/>
            <a:ext cx="1563687" cy="398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2000" b="0"/>
              <a:t>Dr. Dong XIA</a:t>
            </a:r>
          </a:p>
        </p:txBody>
      </p:sp>
      <p:sp>
        <p:nvSpPr>
          <p:cNvPr id="37892" name="Text Box 4">
            <a:extLst>
              <a:ext uri="{FF2B5EF4-FFF2-40B4-BE49-F238E27FC236}">
                <a16:creationId xmlns:a16="http://schemas.microsoft.com/office/drawing/2014/main" id="{D2BD260D-3985-4006-98B1-28541E7CE169}"/>
              </a:ext>
            </a:extLst>
          </p:cNvPr>
          <p:cNvSpPr txBox="1">
            <a:spLocks/>
          </p:cNvSpPr>
          <p:nvPr/>
        </p:nvSpPr>
        <p:spPr bwMode="auto">
          <a:xfrm>
            <a:off x="3724275" y="746125"/>
            <a:ext cx="5046663" cy="560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3000">
                <a:solidFill>
                  <a:srgbClr val="1A2DF5"/>
                </a:solidFill>
              </a:rPr>
              <a:t>3.6 More About Predictions</a:t>
            </a:r>
          </a:p>
        </p:txBody>
      </p:sp>
      <p:sp>
        <p:nvSpPr>
          <p:cNvPr id="37893" name="Text Box 5">
            <a:extLst>
              <a:ext uri="{FF2B5EF4-FFF2-40B4-BE49-F238E27FC236}">
                <a16:creationId xmlns:a16="http://schemas.microsoft.com/office/drawing/2014/main" id="{5F72ACB1-226E-428F-9A93-A84B1A10768B}"/>
              </a:ext>
            </a:extLst>
          </p:cNvPr>
          <p:cNvSpPr txBox="1">
            <a:spLocks/>
          </p:cNvSpPr>
          <p:nvPr/>
        </p:nvSpPr>
        <p:spPr bwMode="auto">
          <a:xfrm>
            <a:off x="9804400" y="9297988"/>
            <a:ext cx="3097213" cy="32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24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1pPr>
            <a:lvl2pPr defTabSz="457200">
              <a:defRPr sz="24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2pPr>
            <a:lvl3pPr defTabSz="457200">
              <a:defRPr sz="24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3pPr>
            <a:lvl4pPr defTabSz="457200">
              <a:defRPr sz="24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4pPr>
            <a:lvl5pPr defTabSz="457200">
              <a:defRPr sz="24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5pPr>
            <a:lvl6pPr marL="457200" indent="914400" algn="ctr" defTabSz="45720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6pPr>
            <a:lvl7pPr marL="914400" indent="914400" algn="ctr" defTabSz="45720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7pPr>
            <a:lvl8pPr marL="1371600" indent="914400" algn="ctr" defTabSz="45720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8pPr>
            <a:lvl9pPr marL="1828800" indent="914400" algn="ctr" defTabSz="45720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9pPr>
          </a:lstStyle>
          <a:p>
            <a:pPr>
              <a:lnSpc>
                <a:spcPct val="80000"/>
              </a:lnSpc>
              <a:spcBef>
                <a:spcPts val="1400"/>
              </a:spcBef>
            </a:pPr>
            <a:r>
              <a:rPr lang="en-US" altLang="en-US" sz="1400">
                <a:solidFill>
                  <a:srgbClr val="59793F"/>
                </a:solidFill>
                <a:latin typeface="Superclarendon Regular" charset="0"/>
                <a:ea typeface="Superclarendon Regular" charset="0"/>
                <a:cs typeface="Superclarendon Regular" charset="0"/>
                <a:sym typeface="Superclarendon Regular" charset="0"/>
              </a:rPr>
              <a:t>Chapter 3. Linear Regression</a:t>
            </a:r>
          </a:p>
        </p:txBody>
      </p:sp>
      <p:sp>
        <p:nvSpPr>
          <p:cNvPr id="37894" name="Text Box 6">
            <a:extLst>
              <a:ext uri="{FF2B5EF4-FFF2-40B4-BE49-F238E27FC236}">
                <a16:creationId xmlns:a16="http://schemas.microsoft.com/office/drawing/2014/main" id="{0436AD73-CEA5-4C45-A2AE-7B6D496C49AB}"/>
              </a:ext>
            </a:extLst>
          </p:cNvPr>
          <p:cNvSpPr txBox="1">
            <a:spLocks/>
          </p:cNvSpPr>
          <p:nvPr/>
        </p:nvSpPr>
        <p:spPr bwMode="auto">
          <a:xfrm>
            <a:off x="4062413" y="1400175"/>
            <a:ext cx="4878387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i="1">
                <a:solidFill>
                  <a:srgbClr val="FF280C"/>
                </a:solidFill>
              </a:rPr>
              <a:t>Average EPE of linear regression</a:t>
            </a:r>
          </a:p>
        </p:txBody>
      </p:sp>
      <p:pic>
        <p:nvPicPr>
          <p:cNvPr id="37895" name="Picture 7">
            <a:extLst>
              <a:ext uri="{FF2B5EF4-FFF2-40B4-BE49-F238E27FC236}">
                <a16:creationId xmlns:a16="http://schemas.microsoft.com/office/drawing/2014/main" id="{E7E0B8BD-F4A8-4E10-AEE3-523CE35598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975" y="2019300"/>
            <a:ext cx="11117263" cy="7161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7896" name="Text Box 8">
            <a:extLst>
              <a:ext uri="{FF2B5EF4-FFF2-40B4-BE49-F238E27FC236}">
                <a16:creationId xmlns:a16="http://schemas.microsoft.com/office/drawing/2014/main" id="{2E08AC12-DA77-405C-B6BA-AD7AC6E82FAA}"/>
              </a:ext>
            </a:extLst>
          </p:cNvPr>
          <p:cNvSpPr txBox="1">
            <a:spLocks/>
          </p:cNvSpPr>
          <p:nvPr/>
        </p:nvSpPr>
        <p:spPr bwMode="auto">
          <a:xfrm>
            <a:off x="6327775" y="9296400"/>
            <a:ext cx="341313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>
            <a:spAutoFit/>
          </a:bodyPr>
          <a:lstStyle/>
          <a:p>
            <a:fld id="{728AD310-D5D8-4DC2-8630-8CE06620AB83}" type="slidenum">
              <a:rPr lang="en-US" altLang="en-US" sz="1600" b="0">
                <a:latin typeface="Helvetica Neue Thin" charset="0"/>
                <a:ea typeface="Helvetica Neue Thin" charset="0"/>
                <a:cs typeface="Helvetica Neue Thin" charset="0"/>
                <a:sym typeface="Helvetica Neue Thin" charset="0"/>
              </a:rPr>
              <a:pPr/>
              <a:t>3</a:t>
            </a:fld>
            <a:endParaRPr lang="en-US" altLang="en-US" sz="1600" b="0">
              <a:latin typeface="Helvetica Neue Thin" charset="0"/>
              <a:ea typeface="Helvetica Neue Thin" charset="0"/>
              <a:cs typeface="Helvetica Neue Thin" charset="0"/>
              <a:sym typeface="Helvetica Neue Thin" charset="0"/>
            </a:endParaRP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Text Box 1">
            <a:extLst>
              <a:ext uri="{FF2B5EF4-FFF2-40B4-BE49-F238E27FC236}">
                <a16:creationId xmlns:a16="http://schemas.microsoft.com/office/drawing/2014/main" id="{F9E82D9C-F362-47AA-8645-51465EFDE99B}"/>
              </a:ext>
            </a:extLst>
          </p:cNvPr>
          <p:cNvSpPr txBox="1">
            <a:spLocks/>
          </p:cNvSpPr>
          <p:nvPr/>
        </p:nvSpPr>
        <p:spPr bwMode="auto">
          <a:xfrm>
            <a:off x="158750" y="142875"/>
            <a:ext cx="1535113" cy="398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2000" b="0"/>
              <a:t>MSDM 5054</a:t>
            </a:r>
          </a:p>
        </p:txBody>
      </p:sp>
      <p:sp>
        <p:nvSpPr>
          <p:cNvPr id="38914" name="Line 2">
            <a:extLst>
              <a:ext uri="{FF2B5EF4-FFF2-40B4-BE49-F238E27FC236}">
                <a16:creationId xmlns:a16="http://schemas.microsoft.com/office/drawing/2014/main" id="{F770B05F-92BE-4AEE-8F79-89916D7C7B73}"/>
              </a:ext>
            </a:extLst>
          </p:cNvPr>
          <p:cNvSpPr>
            <a:spLocks noChangeShapeType="1"/>
          </p:cNvSpPr>
          <p:nvPr/>
        </p:nvSpPr>
        <p:spPr bwMode="auto">
          <a:xfrm>
            <a:off x="100013" y="536575"/>
            <a:ext cx="12803187" cy="0"/>
          </a:xfrm>
          <a:prstGeom prst="line">
            <a:avLst/>
          </a:pr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200" b="0">
              <a:solidFill>
                <a:srgbClr val="FFFFFF"/>
              </a:solidFill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  <p:sp>
        <p:nvSpPr>
          <p:cNvPr id="38915" name="Text Box 3">
            <a:extLst>
              <a:ext uri="{FF2B5EF4-FFF2-40B4-BE49-F238E27FC236}">
                <a16:creationId xmlns:a16="http://schemas.microsoft.com/office/drawing/2014/main" id="{60E096F7-A241-4765-8FF2-34D8D987FE0D}"/>
              </a:ext>
            </a:extLst>
          </p:cNvPr>
          <p:cNvSpPr txBox="1">
            <a:spLocks/>
          </p:cNvSpPr>
          <p:nvPr/>
        </p:nvSpPr>
        <p:spPr bwMode="auto">
          <a:xfrm>
            <a:off x="11206163" y="142875"/>
            <a:ext cx="1563687" cy="398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2000" b="0"/>
              <a:t>Dr. Dong XIA</a:t>
            </a:r>
          </a:p>
        </p:txBody>
      </p:sp>
      <p:sp>
        <p:nvSpPr>
          <p:cNvPr id="38916" name="Text Box 4">
            <a:extLst>
              <a:ext uri="{FF2B5EF4-FFF2-40B4-BE49-F238E27FC236}">
                <a16:creationId xmlns:a16="http://schemas.microsoft.com/office/drawing/2014/main" id="{290DADBC-B828-40C5-9EFB-D49A43927ADE}"/>
              </a:ext>
            </a:extLst>
          </p:cNvPr>
          <p:cNvSpPr txBox="1">
            <a:spLocks/>
          </p:cNvSpPr>
          <p:nvPr/>
        </p:nvSpPr>
        <p:spPr bwMode="auto">
          <a:xfrm>
            <a:off x="3724275" y="746125"/>
            <a:ext cx="5046663" cy="560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3000">
                <a:solidFill>
                  <a:srgbClr val="1A2DF5"/>
                </a:solidFill>
              </a:rPr>
              <a:t>3.6 More About Predictions</a:t>
            </a:r>
          </a:p>
        </p:txBody>
      </p:sp>
      <p:sp>
        <p:nvSpPr>
          <p:cNvPr id="38917" name="Text Box 5">
            <a:extLst>
              <a:ext uri="{FF2B5EF4-FFF2-40B4-BE49-F238E27FC236}">
                <a16:creationId xmlns:a16="http://schemas.microsoft.com/office/drawing/2014/main" id="{0F76CF3B-8266-4BF1-A6DC-D7235CC5AED1}"/>
              </a:ext>
            </a:extLst>
          </p:cNvPr>
          <p:cNvSpPr txBox="1">
            <a:spLocks/>
          </p:cNvSpPr>
          <p:nvPr/>
        </p:nvSpPr>
        <p:spPr bwMode="auto">
          <a:xfrm>
            <a:off x="9804400" y="9297988"/>
            <a:ext cx="3097213" cy="32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24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1pPr>
            <a:lvl2pPr defTabSz="457200">
              <a:defRPr sz="24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2pPr>
            <a:lvl3pPr defTabSz="457200">
              <a:defRPr sz="24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3pPr>
            <a:lvl4pPr defTabSz="457200">
              <a:defRPr sz="24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4pPr>
            <a:lvl5pPr defTabSz="457200">
              <a:defRPr sz="24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5pPr>
            <a:lvl6pPr marL="457200" indent="914400" algn="ctr" defTabSz="45720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6pPr>
            <a:lvl7pPr marL="914400" indent="914400" algn="ctr" defTabSz="45720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7pPr>
            <a:lvl8pPr marL="1371600" indent="914400" algn="ctr" defTabSz="45720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8pPr>
            <a:lvl9pPr marL="1828800" indent="914400" algn="ctr" defTabSz="45720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9pPr>
          </a:lstStyle>
          <a:p>
            <a:pPr>
              <a:lnSpc>
                <a:spcPct val="80000"/>
              </a:lnSpc>
              <a:spcBef>
                <a:spcPts val="1400"/>
              </a:spcBef>
            </a:pPr>
            <a:r>
              <a:rPr lang="en-US" altLang="en-US" sz="1400">
                <a:solidFill>
                  <a:srgbClr val="59793F"/>
                </a:solidFill>
                <a:latin typeface="Superclarendon Regular" charset="0"/>
                <a:ea typeface="Superclarendon Regular" charset="0"/>
                <a:cs typeface="Superclarendon Regular" charset="0"/>
                <a:sym typeface="Superclarendon Regular" charset="0"/>
              </a:rPr>
              <a:t>Chapter 3. Linear Regression</a:t>
            </a:r>
          </a:p>
        </p:txBody>
      </p:sp>
      <p:sp>
        <p:nvSpPr>
          <p:cNvPr id="38918" name="Text Box 6">
            <a:extLst>
              <a:ext uri="{FF2B5EF4-FFF2-40B4-BE49-F238E27FC236}">
                <a16:creationId xmlns:a16="http://schemas.microsoft.com/office/drawing/2014/main" id="{6FA35A40-888A-445F-AC2C-8A366D170267}"/>
              </a:ext>
            </a:extLst>
          </p:cNvPr>
          <p:cNvSpPr txBox="1">
            <a:spLocks/>
          </p:cNvSpPr>
          <p:nvPr/>
        </p:nvSpPr>
        <p:spPr bwMode="auto">
          <a:xfrm>
            <a:off x="4062413" y="1400175"/>
            <a:ext cx="4878387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i="1">
                <a:solidFill>
                  <a:srgbClr val="FF280C"/>
                </a:solidFill>
              </a:rPr>
              <a:t>Average EPE of linear regression</a:t>
            </a:r>
          </a:p>
        </p:txBody>
      </p:sp>
      <p:pic>
        <p:nvPicPr>
          <p:cNvPr id="38919" name="Picture 7">
            <a:extLst>
              <a:ext uri="{FF2B5EF4-FFF2-40B4-BE49-F238E27FC236}">
                <a16:creationId xmlns:a16="http://schemas.microsoft.com/office/drawing/2014/main" id="{E8BDD9BA-46D0-4E4B-A8CF-9C392A6257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100" y="2198688"/>
            <a:ext cx="11911013" cy="618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8920" name="Text Box 8">
            <a:extLst>
              <a:ext uri="{FF2B5EF4-FFF2-40B4-BE49-F238E27FC236}">
                <a16:creationId xmlns:a16="http://schemas.microsoft.com/office/drawing/2014/main" id="{F846A179-9445-4B21-9380-73C7AFAE5019}"/>
              </a:ext>
            </a:extLst>
          </p:cNvPr>
          <p:cNvSpPr txBox="1">
            <a:spLocks/>
          </p:cNvSpPr>
          <p:nvPr/>
        </p:nvSpPr>
        <p:spPr bwMode="auto">
          <a:xfrm>
            <a:off x="6327775" y="9296400"/>
            <a:ext cx="341313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>
            <a:spAutoFit/>
          </a:bodyPr>
          <a:lstStyle/>
          <a:p>
            <a:fld id="{7EDDF727-C7EF-49A6-BF0C-81C7275F601D}" type="slidenum">
              <a:rPr lang="en-US" altLang="en-US" sz="1600" b="0">
                <a:latin typeface="Helvetica Neue Thin" charset="0"/>
                <a:ea typeface="Helvetica Neue Thin" charset="0"/>
                <a:cs typeface="Helvetica Neue Thin" charset="0"/>
                <a:sym typeface="Helvetica Neue Thin" charset="0"/>
              </a:rPr>
              <a:pPr/>
              <a:t>4</a:t>
            </a:fld>
            <a:endParaRPr lang="en-US" altLang="en-US" sz="1600" b="0">
              <a:latin typeface="Helvetica Neue Thin" charset="0"/>
              <a:ea typeface="Helvetica Neue Thin" charset="0"/>
              <a:cs typeface="Helvetica Neue Thin" charset="0"/>
              <a:sym typeface="Helvetica Neue Thin" charset="0"/>
            </a:endParaRP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AutoShape 1">
            <a:extLst>
              <a:ext uri="{FF2B5EF4-FFF2-40B4-BE49-F238E27FC236}">
                <a16:creationId xmlns:a16="http://schemas.microsoft.com/office/drawing/2014/main" id="{058B90F9-BC00-44AC-81B9-BA527C2980EC}"/>
              </a:ext>
            </a:extLst>
          </p:cNvPr>
          <p:cNvSpPr>
            <a:spLocks/>
          </p:cNvSpPr>
          <p:nvPr/>
        </p:nvSpPr>
        <p:spPr bwMode="auto">
          <a:xfrm>
            <a:off x="1196975" y="7870825"/>
            <a:ext cx="11350625" cy="971550"/>
          </a:xfrm>
          <a:prstGeom prst="roundRect">
            <a:avLst>
              <a:gd name="adj" fmla="val 50000"/>
            </a:avLst>
          </a:prstGeom>
          <a:solidFill>
            <a:srgbClr val="FF8DC6">
              <a:alpha val="1202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200" b="0">
              <a:solidFill>
                <a:srgbClr val="FFFFFF"/>
              </a:solidFill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  <p:pic>
        <p:nvPicPr>
          <p:cNvPr id="43010" name="Picture 2">
            <a:extLst>
              <a:ext uri="{FF2B5EF4-FFF2-40B4-BE49-F238E27FC236}">
                <a16:creationId xmlns:a16="http://schemas.microsoft.com/office/drawing/2014/main" id="{8D6930C3-19EC-46E5-9CE5-E42CBEF27B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6638" y="6124575"/>
            <a:ext cx="2797175" cy="1112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3011" name="AutoShape 3">
            <a:extLst>
              <a:ext uri="{FF2B5EF4-FFF2-40B4-BE49-F238E27FC236}">
                <a16:creationId xmlns:a16="http://schemas.microsoft.com/office/drawing/2014/main" id="{A680CD53-F0C9-4DE1-B1C9-B1FD0CAB0A88}"/>
              </a:ext>
            </a:extLst>
          </p:cNvPr>
          <p:cNvSpPr>
            <a:spLocks/>
          </p:cNvSpPr>
          <p:nvPr/>
        </p:nvSpPr>
        <p:spPr bwMode="auto">
          <a:xfrm>
            <a:off x="1196975" y="6124575"/>
            <a:ext cx="11350625" cy="1292225"/>
          </a:xfrm>
          <a:prstGeom prst="roundRect">
            <a:avLst>
              <a:gd name="adj" fmla="val 50000"/>
            </a:avLst>
          </a:prstGeom>
          <a:solidFill>
            <a:srgbClr val="88FA4E">
              <a:alpha val="1202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200" b="0">
              <a:solidFill>
                <a:srgbClr val="FFFFFF"/>
              </a:solidFill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  <p:sp>
        <p:nvSpPr>
          <p:cNvPr id="43012" name="AutoShape 4">
            <a:extLst>
              <a:ext uri="{FF2B5EF4-FFF2-40B4-BE49-F238E27FC236}">
                <a16:creationId xmlns:a16="http://schemas.microsoft.com/office/drawing/2014/main" id="{51B03A80-04EC-49D3-BCD4-CF97C1560A1E}"/>
              </a:ext>
            </a:extLst>
          </p:cNvPr>
          <p:cNvSpPr>
            <a:spLocks/>
          </p:cNvSpPr>
          <p:nvPr/>
        </p:nvSpPr>
        <p:spPr bwMode="auto">
          <a:xfrm>
            <a:off x="1196975" y="5092700"/>
            <a:ext cx="11168063" cy="676275"/>
          </a:xfrm>
          <a:prstGeom prst="roundRect">
            <a:avLst>
              <a:gd name="adj" fmla="val 50000"/>
            </a:avLst>
          </a:prstGeom>
          <a:solidFill>
            <a:srgbClr val="56C1FF">
              <a:alpha val="1202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200" b="0">
              <a:solidFill>
                <a:srgbClr val="FFFFFF"/>
              </a:solidFill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  <p:sp>
        <p:nvSpPr>
          <p:cNvPr id="43013" name="Text Box 5">
            <a:extLst>
              <a:ext uri="{FF2B5EF4-FFF2-40B4-BE49-F238E27FC236}">
                <a16:creationId xmlns:a16="http://schemas.microsoft.com/office/drawing/2014/main" id="{3960987D-7609-47EF-834F-A6FC284DD831}"/>
              </a:ext>
            </a:extLst>
          </p:cNvPr>
          <p:cNvSpPr txBox="1">
            <a:spLocks/>
          </p:cNvSpPr>
          <p:nvPr/>
        </p:nvSpPr>
        <p:spPr bwMode="auto">
          <a:xfrm>
            <a:off x="158750" y="142875"/>
            <a:ext cx="1535113" cy="398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2000" b="0"/>
              <a:t>MSDM 5054</a:t>
            </a:r>
          </a:p>
        </p:txBody>
      </p:sp>
      <p:sp>
        <p:nvSpPr>
          <p:cNvPr id="43014" name="Line 6">
            <a:extLst>
              <a:ext uri="{FF2B5EF4-FFF2-40B4-BE49-F238E27FC236}">
                <a16:creationId xmlns:a16="http://schemas.microsoft.com/office/drawing/2014/main" id="{5C08548D-2480-4B27-990E-3716C134808F}"/>
              </a:ext>
            </a:extLst>
          </p:cNvPr>
          <p:cNvSpPr>
            <a:spLocks noChangeShapeType="1"/>
          </p:cNvSpPr>
          <p:nvPr/>
        </p:nvSpPr>
        <p:spPr bwMode="auto">
          <a:xfrm>
            <a:off x="100013" y="536575"/>
            <a:ext cx="12803187" cy="0"/>
          </a:xfrm>
          <a:prstGeom prst="line">
            <a:avLst/>
          </a:pr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200" b="0">
              <a:solidFill>
                <a:srgbClr val="FFFFFF"/>
              </a:solidFill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  <p:sp>
        <p:nvSpPr>
          <p:cNvPr id="43015" name="Text Box 7">
            <a:extLst>
              <a:ext uri="{FF2B5EF4-FFF2-40B4-BE49-F238E27FC236}">
                <a16:creationId xmlns:a16="http://schemas.microsoft.com/office/drawing/2014/main" id="{8AD4D656-9E8D-4B8B-A520-99E79C2F3B68}"/>
              </a:ext>
            </a:extLst>
          </p:cNvPr>
          <p:cNvSpPr txBox="1">
            <a:spLocks/>
          </p:cNvSpPr>
          <p:nvPr/>
        </p:nvSpPr>
        <p:spPr bwMode="auto">
          <a:xfrm>
            <a:off x="11206163" y="142875"/>
            <a:ext cx="1563687" cy="398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2000" b="0"/>
              <a:t>Dr. Dong XIA</a:t>
            </a:r>
          </a:p>
        </p:txBody>
      </p:sp>
      <p:sp>
        <p:nvSpPr>
          <p:cNvPr id="43016" name="Text Box 8">
            <a:extLst>
              <a:ext uri="{FF2B5EF4-FFF2-40B4-BE49-F238E27FC236}">
                <a16:creationId xmlns:a16="http://schemas.microsoft.com/office/drawing/2014/main" id="{682627A7-5A1B-46A8-BE08-2DB87C0A2ED7}"/>
              </a:ext>
            </a:extLst>
          </p:cNvPr>
          <p:cNvSpPr txBox="1">
            <a:spLocks/>
          </p:cNvSpPr>
          <p:nvPr/>
        </p:nvSpPr>
        <p:spPr bwMode="auto">
          <a:xfrm>
            <a:off x="2906713" y="746125"/>
            <a:ext cx="6681787" cy="560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3000">
                <a:solidFill>
                  <a:srgbClr val="1A2DF5"/>
                </a:solidFill>
              </a:rPr>
              <a:t>3.8 Assessing the Regression Model</a:t>
            </a:r>
          </a:p>
        </p:txBody>
      </p:sp>
      <p:sp>
        <p:nvSpPr>
          <p:cNvPr id="43017" name="Text Box 9">
            <a:extLst>
              <a:ext uri="{FF2B5EF4-FFF2-40B4-BE49-F238E27FC236}">
                <a16:creationId xmlns:a16="http://schemas.microsoft.com/office/drawing/2014/main" id="{A5460F87-8392-46D1-9F08-19399E370AD9}"/>
              </a:ext>
            </a:extLst>
          </p:cNvPr>
          <p:cNvSpPr txBox="1">
            <a:spLocks/>
          </p:cNvSpPr>
          <p:nvPr/>
        </p:nvSpPr>
        <p:spPr bwMode="auto">
          <a:xfrm>
            <a:off x="9804400" y="9297988"/>
            <a:ext cx="3097213" cy="32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24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1pPr>
            <a:lvl2pPr defTabSz="457200">
              <a:defRPr sz="24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2pPr>
            <a:lvl3pPr defTabSz="457200">
              <a:defRPr sz="24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3pPr>
            <a:lvl4pPr defTabSz="457200">
              <a:defRPr sz="24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4pPr>
            <a:lvl5pPr defTabSz="457200">
              <a:defRPr sz="24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5pPr>
            <a:lvl6pPr marL="457200" indent="914400" algn="ctr" defTabSz="45720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6pPr>
            <a:lvl7pPr marL="914400" indent="914400" algn="ctr" defTabSz="45720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7pPr>
            <a:lvl8pPr marL="1371600" indent="914400" algn="ctr" defTabSz="45720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8pPr>
            <a:lvl9pPr marL="1828800" indent="914400" algn="ctr" defTabSz="45720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9pPr>
          </a:lstStyle>
          <a:p>
            <a:pPr>
              <a:lnSpc>
                <a:spcPct val="80000"/>
              </a:lnSpc>
              <a:spcBef>
                <a:spcPts val="1400"/>
              </a:spcBef>
            </a:pPr>
            <a:r>
              <a:rPr lang="en-US" altLang="en-US" sz="1400">
                <a:solidFill>
                  <a:srgbClr val="59793F"/>
                </a:solidFill>
                <a:latin typeface="Superclarendon Regular" charset="0"/>
                <a:ea typeface="Superclarendon Regular" charset="0"/>
                <a:cs typeface="Superclarendon Regular" charset="0"/>
                <a:sym typeface="Superclarendon Regular" charset="0"/>
              </a:rPr>
              <a:t>Chapter 3. Linear Regression</a:t>
            </a:r>
          </a:p>
        </p:txBody>
      </p:sp>
      <p:sp>
        <p:nvSpPr>
          <p:cNvPr id="43018" name="Text Box 10">
            <a:extLst>
              <a:ext uri="{FF2B5EF4-FFF2-40B4-BE49-F238E27FC236}">
                <a16:creationId xmlns:a16="http://schemas.microsoft.com/office/drawing/2014/main" id="{1F5DA3A9-B139-4217-AF13-CEC221DB504E}"/>
              </a:ext>
            </a:extLst>
          </p:cNvPr>
          <p:cNvSpPr txBox="1">
            <a:spLocks/>
          </p:cNvSpPr>
          <p:nvPr/>
        </p:nvSpPr>
        <p:spPr bwMode="auto">
          <a:xfrm>
            <a:off x="3735388" y="1400175"/>
            <a:ext cx="5532437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i="1">
                <a:solidFill>
                  <a:srgbClr val="FF280C"/>
                </a:solidFill>
              </a:rPr>
              <a:t>a) Error distribution (normality check)</a:t>
            </a:r>
          </a:p>
        </p:txBody>
      </p:sp>
      <p:sp>
        <p:nvSpPr>
          <p:cNvPr id="43019" name="AutoShape 11">
            <a:extLst>
              <a:ext uri="{FF2B5EF4-FFF2-40B4-BE49-F238E27FC236}">
                <a16:creationId xmlns:a16="http://schemas.microsoft.com/office/drawing/2014/main" id="{48D265B3-5544-4475-89AD-0473C20ED9FF}"/>
              </a:ext>
            </a:extLst>
          </p:cNvPr>
          <p:cNvSpPr>
            <a:spLocks/>
          </p:cNvSpPr>
          <p:nvPr/>
        </p:nvSpPr>
        <p:spPr bwMode="auto">
          <a:xfrm rot="5400000">
            <a:off x="638969" y="2888457"/>
            <a:ext cx="215900" cy="398462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gradFill rotWithShape="0">
            <a:gsLst>
              <a:gs pos="0">
                <a:srgbClr val="FF968D"/>
              </a:gs>
              <a:gs pos="100000">
                <a:srgbClr val="B51600"/>
              </a:gs>
            </a:gsLst>
            <a:lin ang="540000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200" b="0">
              <a:solidFill>
                <a:srgbClr val="FFFFFF"/>
              </a:solidFill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  <p:sp>
        <p:nvSpPr>
          <p:cNvPr id="43020" name="Text Box 12">
            <a:extLst>
              <a:ext uri="{FF2B5EF4-FFF2-40B4-BE49-F238E27FC236}">
                <a16:creationId xmlns:a16="http://schemas.microsoft.com/office/drawing/2014/main" id="{79B529F3-21BC-46F7-84DF-B8B9BC467EC1}"/>
              </a:ext>
            </a:extLst>
          </p:cNvPr>
          <p:cNvSpPr txBox="1">
            <a:spLocks/>
          </p:cNvSpPr>
          <p:nvPr/>
        </p:nvSpPr>
        <p:spPr bwMode="auto">
          <a:xfrm>
            <a:off x="1646238" y="5194300"/>
            <a:ext cx="8612187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rPr lang="en-US" altLang="en-US" sz="2500" b="0" i="1"/>
              <a:t>Training error is one of the measurement of the quality of fit. </a:t>
            </a:r>
          </a:p>
        </p:txBody>
      </p:sp>
      <p:sp>
        <p:nvSpPr>
          <p:cNvPr id="43021" name="Text Box 13">
            <a:extLst>
              <a:ext uri="{FF2B5EF4-FFF2-40B4-BE49-F238E27FC236}">
                <a16:creationId xmlns:a16="http://schemas.microsoft.com/office/drawing/2014/main" id="{2470A55B-5B30-4766-A77C-34AD736FF0C3}"/>
              </a:ext>
            </a:extLst>
          </p:cNvPr>
          <p:cNvSpPr txBox="1">
            <a:spLocks/>
          </p:cNvSpPr>
          <p:nvPr/>
        </p:nvSpPr>
        <p:spPr bwMode="auto">
          <a:xfrm>
            <a:off x="268288" y="1936750"/>
            <a:ext cx="3098800" cy="473075"/>
          </a:xfrm>
          <a:prstGeom prst="rect">
            <a:avLst/>
          </a:prstGeom>
          <a:solidFill>
            <a:srgbClr val="88FA4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>
            <a:spAutoFit/>
          </a:bodyPr>
          <a:lstStyle/>
          <a:p>
            <a:r>
              <a:rPr lang="en-US" altLang="en-US" sz="2500" i="1"/>
              <a:t>Adjusted residuals</a:t>
            </a:r>
          </a:p>
        </p:txBody>
      </p:sp>
      <p:pic>
        <p:nvPicPr>
          <p:cNvPr id="43022" name="Picture 14">
            <a:extLst>
              <a:ext uri="{FF2B5EF4-FFF2-40B4-BE49-F238E27FC236}">
                <a16:creationId xmlns:a16="http://schemas.microsoft.com/office/drawing/2014/main" id="{5781CBEF-330E-4ADB-B149-BCDE3CD236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2674938"/>
            <a:ext cx="10847388" cy="898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3023" name="AutoShape 15">
            <a:extLst>
              <a:ext uri="{FF2B5EF4-FFF2-40B4-BE49-F238E27FC236}">
                <a16:creationId xmlns:a16="http://schemas.microsoft.com/office/drawing/2014/main" id="{633C4414-C8B9-4ADD-9C4F-E68E37FBFD01}"/>
              </a:ext>
            </a:extLst>
          </p:cNvPr>
          <p:cNvSpPr>
            <a:spLocks/>
          </p:cNvSpPr>
          <p:nvPr/>
        </p:nvSpPr>
        <p:spPr bwMode="auto">
          <a:xfrm>
            <a:off x="1104900" y="2601913"/>
            <a:ext cx="11350625" cy="971550"/>
          </a:xfrm>
          <a:prstGeom prst="roundRect">
            <a:avLst>
              <a:gd name="adj" fmla="val 50000"/>
            </a:avLst>
          </a:prstGeom>
          <a:solidFill>
            <a:srgbClr val="88FA4E">
              <a:alpha val="1202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200" b="0">
              <a:solidFill>
                <a:srgbClr val="FFFFFF"/>
              </a:solidFill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  <p:grpSp>
        <p:nvGrpSpPr>
          <p:cNvPr id="43024" name="Group 16">
            <a:extLst>
              <a:ext uri="{FF2B5EF4-FFF2-40B4-BE49-F238E27FC236}">
                <a16:creationId xmlns:a16="http://schemas.microsoft.com/office/drawing/2014/main" id="{07A52BB3-6315-423D-9DFB-0FEEE94AA9D7}"/>
              </a:ext>
            </a:extLst>
          </p:cNvPr>
          <p:cNvGrpSpPr>
            <a:grpSpLocks/>
          </p:cNvGrpSpPr>
          <p:nvPr/>
        </p:nvGrpSpPr>
        <p:grpSpPr bwMode="auto">
          <a:xfrm>
            <a:off x="538163" y="3840163"/>
            <a:ext cx="11825287" cy="854075"/>
            <a:chOff x="0" y="0"/>
            <a:chExt cx="11824852" cy="854711"/>
          </a:xfrm>
        </p:grpSpPr>
        <p:sp>
          <p:nvSpPr>
            <p:cNvPr id="43025" name="AutoShape 17">
              <a:extLst>
                <a:ext uri="{FF2B5EF4-FFF2-40B4-BE49-F238E27FC236}">
                  <a16:creationId xmlns:a16="http://schemas.microsoft.com/office/drawing/2014/main" id="{085FAF28-46DE-4276-A349-476DF66D3F8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1075" y="271804"/>
              <a:ext cx="216839" cy="39899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gradFill rotWithShape="0">
              <a:gsLst>
                <a:gs pos="0">
                  <a:srgbClr val="FF968D"/>
                </a:gs>
                <a:gs pos="100000">
                  <a:srgbClr val="B51600"/>
                </a:gs>
              </a:gsLst>
              <a:lin ang="5400000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200" b="0">
                <a:solidFill>
                  <a:srgbClr val="FFFFFF"/>
                </a:solidFill>
                <a:latin typeface="Helvetica Neue Medium" charset="0"/>
                <a:ea typeface="Helvetica Neue Medium" charset="0"/>
                <a:cs typeface="Helvetica Neue Medium" charset="0"/>
                <a:sym typeface="Helvetica Neue Medium" charset="0"/>
              </a:endParaRPr>
            </a:p>
          </p:txBody>
        </p:sp>
        <p:pic>
          <p:nvPicPr>
            <p:cNvPr id="43026" name="Picture 18">
              <a:extLst>
                <a:ext uri="{FF2B5EF4-FFF2-40B4-BE49-F238E27FC236}">
                  <a16:creationId xmlns:a16="http://schemas.microsoft.com/office/drawing/2014/main" id="{DA8F42D3-8143-4DD0-AE52-0FF53EF5976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2069" y="220059"/>
              <a:ext cx="5875796" cy="50248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43027" name="Picture 19">
              <a:extLst>
                <a:ext uri="{FF2B5EF4-FFF2-40B4-BE49-F238E27FC236}">
                  <a16:creationId xmlns:a16="http://schemas.microsoft.com/office/drawing/2014/main" id="{594B1E5D-9F72-4333-963E-FE96E9073E4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75831" y="200780"/>
              <a:ext cx="4273290" cy="5410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43028" name="AutoShape 20">
              <a:extLst>
                <a:ext uri="{FF2B5EF4-FFF2-40B4-BE49-F238E27FC236}">
                  <a16:creationId xmlns:a16="http://schemas.microsoft.com/office/drawing/2014/main" id="{698681D3-5FF0-46B4-A79C-F3F95B8D85C3}"/>
                </a:ext>
              </a:extLst>
            </p:cNvPr>
            <p:cNvSpPr>
              <a:spLocks/>
            </p:cNvSpPr>
            <p:nvPr/>
          </p:nvSpPr>
          <p:spPr bwMode="auto">
            <a:xfrm>
              <a:off x="844934" y="0"/>
              <a:ext cx="10979918" cy="854711"/>
            </a:xfrm>
            <a:prstGeom prst="roundRect">
              <a:avLst>
                <a:gd name="adj" fmla="val 50000"/>
              </a:avLst>
            </a:prstGeom>
            <a:solidFill>
              <a:srgbClr val="FF968D">
                <a:alpha val="12029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200" b="0">
                <a:solidFill>
                  <a:srgbClr val="FFFFFF"/>
                </a:solidFill>
                <a:latin typeface="Helvetica Neue Medium" charset="0"/>
                <a:ea typeface="Helvetica Neue Medium" charset="0"/>
                <a:cs typeface="Helvetica Neue Medium" charset="0"/>
                <a:sym typeface="Helvetica Neue Medium" charset="0"/>
              </a:endParaRPr>
            </a:p>
          </p:txBody>
        </p:sp>
      </p:grpSp>
      <p:sp>
        <p:nvSpPr>
          <p:cNvPr id="43029" name="AutoShape 21">
            <a:extLst>
              <a:ext uri="{FF2B5EF4-FFF2-40B4-BE49-F238E27FC236}">
                <a16:creationId xmlns:a16="http://schemas.microsoft.com/office/drawing/2014/main" id="{36BFF92F-6CF3-4924-B97C-F8277F433B94}"/>
              </a:ext>
            </a:extLst>
          </p:cNvPr>
          <p:cNvSpPr>
            <a:spLocks/>
          </p:cNvSpPr>
          <p:nvPr/>
        </p:nvSpPr>
        <p:spPr bwMode="auto">
          <a:xfrm rot="5400000">
            <a:off x="638175" y="5246688"/>
            <a:ext cx="217488" cy="398462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gradFill rotWithShape="0">
            <a:gsLst>
              <a:gs pos="0">
                <a:srgbClr val="FF968D"/>
              </a:gs>
              <a:gs pos="100000">
                <a:srgbClr val="B51600"/>
              </a:gs>
            </a:gsLst>
            <a:lin ang="540000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200" b="0">
              <a:solidFill>
                <a:srgbClr val="FFFFFF"/>
              </a:solidFill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  <p:sp>
        <p:nvSpPr>
          <p:cNvPr id="43030" name="Text Box 22">
            <a:extLst>
              <a:ext uri="{FF2B5EF4-FFF2-40B4-BE49-F238E27FC236}">
                <a16:creationId xmlns:a16="http://schemas.microsoft.com/office/drawing/2014/main" id="{CCF4EC76-7C87-4818-A95D-2CB00846DE58}"/>
              </a:ext>
            </a:extLst>
          </p:cNvPr>
          <p:cNvSpPr txBox="1">
            <a:spLocks/>
          </p:cNvSpPr>
          <p:nvPr/>
        </p:nvSpPr>
        <p:spPr bwMode="auto">
          <a:xfrm>
            <a:off x="1720850" y="6443663"/>
            <a:ext cx="5324475" cy="474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rPr lang="en-US" altLang="en-US" sz="2500" b="0" i="1"/>
              <a:t>An (internally) studentized residual is </a:t>
            </a:r>
          </a:p>
        </p:txBody>
      </p:sp>
      <p:sp>
        <p:nvSpPr>
          <p:cNvPr id="43031" name="AutoShape 23">
            <a:extLst>
              <a:ext uri="{FF2B5EF4-FFF2-40B4-BE49-F238E27FC236}">
                <a16:creationId xmlns:a16="http://schemas.microsoft.com/office/drawing/2014/main" id="{AFBC4249-3171-4339-A2DA-61B8745C274E}"/>
              </a:ext>
            </a:extLst>
          </p:cNvPr>
          <p:cNvSpPr>
            <a:spLocks/>
          </p:cNvSpPr>
          <p:nvPr/>
        </p:nvSpPr>
        <p:spPr bwMode="auto">
          <a:xfrm rot="5400000">
            <a:off x="638969" y="6696869"/>
            <a:ext cx="215900" cy="398462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gradFill rotWithShape="0">
            <a:gsLst>
              <a:gs pos="0">
                <a:srgbClr val="FF968D"/>
              </a:gs>
              <a:gs pos="100000">
                <a:srgbClr val="B51600"/>
              </a:gs>
            </a:gsLst>
            <a:lin ang="540000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200" b="0">
              <a:solidFill>
                <a:srgbClr val="FFFFFF"/>
              </a:solidFill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  <p:sp>
        <p:nvSpPr>
          <p:cNvPr id="43032" name="Text Box 24">
            <a:extLst>
              <a:ext uri="{FF2B5EF4-FFF2-40B4-BE49-F238E27FC236}">
                <a16:creationId xmlns:a16="http://schemas.microsoft.com/office/drawing/2014/main" id="{54F6B14E-1B10-4AF0-A48F-22F1D81DED36}"/>
              </a:ext>
            </a:extLst>
          </p:cNvPr>
          <p:cNvSpPr txBox="1">
            <a:spLocks/>
          </p:cNvSpPr>
          <p:nvPr/>
        </p:nvSpPr>
        <p:spPr bwMode="auto">
          <a:xfrm>
            <a:off x="1671638" y="7874000"/>
            <a:ext cx="10475912" cy="854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rPr lang="en-US" altLang="en-US" sz="2500" b="0" i="1"/>
              <a:t>A more appropriate one is the (externally) studentized residual which uses</a:t>
            </a:r>
          </a:p>
          <a:p>
            <a:pPr algn="l"/>
            <a:r>
              <a:rPr lang="en-US" altLang="en-US" sz="2500" b="0" i="1"/>
              <a:t>an s from the least squares fitting by deleting the i-th observation. </a:t>
            </a:r>
          </a:p>
        </p:txBody>
      </p:sp>
      <p:sp>
        <p:nvSpPr>
          <p:cNvPr id="43033" name="AutoShape 25">
            <a:extLst>
              <a:ext uri="{FF2B5EF4-FFF2-40B4-BE49-F238E27FC236}">
                <a16:creationId xmlns:a16="http://schemas.microsoft.com/office/drawing/2014/main" id="{301C1D99-D359-492F-A224-A0890197FCA7}"/>
              </a:ext>
            </a:extLst>
          </p:cNvPr>
          <p:cNvSpPr>
            <a:spLocks/>
          </p:cNvSpPr>
          <p:nvPr/>
        </p:nvSpPr>
        <p:spPr bwMode="auto">
          <a:xfrm rot="5400000">
            <a:off x="638175" y="8158163"/>
            <a:ext cx="217488" cy="398462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gradFill rotWithShape="0">
            <a:gsLst>
              <a:gs pos="0">
                <a:srgbClr val="FF968D"/>
              </a:gs>
              <a:gs pos="100000">
                <a:srgbClr val="B51600"/>
              </a:gs>
            </a:gsLst>
            <a:lin ang="540000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200" b="0">
              <a:solidFill>
                <a:srgbClr val="FFFFFF"/>
              </a:solidFill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  <p:sp>
        <p:nvSpPr>
          <p:cNvPr id="43034" name="Text Box 26">
            <a:extLst>
              <a:ext uri="{FF2B5EF4-FFF2-40B4-BE49-F238E27FC236}">
                <a16:creationId xmlns:a16="http://schemas.microsoft.com/office/drawing/2014/main" id="{335E226C-E5CC-4666-B12D-9A421325D043}"/>
              </a:ext>
            </a:extLst>
          </p:cNvPr>
          <p:cNvSpPr txBox="1">
            <a:spLocks/>
          </p:cNvSpPr>
          <p:nvPr/>
        </p:nvSpPr>
        <p:spPr bwMode="auto">
          <a:xfrm>
            <a:off x="6327775" y="9296400"/>
            <a:ext cx="341313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>
            <a:spAutoFit/>
          </a:bodyPr>
          <a:lstStyle/>
          <a:p>
            <a:fld id="{F33D2AC3-38D0-47E9-B031-396129FA4D71}" type="slidenum">
              <a:rPr lang="en-US" altLang="en-US" sz="1600" b="0">
                <a:latin typeface="Helvetica Neue Thin" charset="0"/>
                <a:ea typeface="Helvetica Neue Thin" charset="0"/>
                <a:cs typeface="Helvetica Neue Thin" charset="0"/>
                <a:sym typeface="Helvetica Neue Thin" charset="0"/>
              </a:rPr>
              <a:pPr/>
              <a:t>5</a:t>
            </a:fld>
            <a:endParaRPr lang="en-US" altLang="en-US" sz="1600" b="0">
              <a:latin typeface="Helvetica Neue Thin" charset="0"/>
              <a:ea typeface="Helvetica Neue Thin" charset="0"/>
              <a:cs typeface="Helvetica Neue Thin" charset="0"/>
              <a:sym typeface="Helvetica Neue Thin" charset="0"/>
            </a:endParaRP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Text Box 1">
            <a:extLst>
              <a:ext uri="{FF2B5EF4-FFF2-40B4-BE49-F238E27FC236}">
                <a16:creationId xmlns:a16="http://schemas.microsoft.com/office/drawing/2014/main" id="{A1397AEE-42DF-4C2A-B7E1-E10741813E59}"/>
              </a:ext>
            </a:extLst>
          </p:cNvPr>
          <p:cNvSpPr txBox="1">
            <a:spLocks/>
          </p:cNvSpPr>
          <p:nvPr/>
        </p:nvSpPr>
        <p:spPr bwMode="auto">
          <a:xfrm>
            <a:off x="158750" y="142875"/>
            <a:ext cx="1535113" cy="398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2000" b="0"/>
              <a:t>MSDM 5054</a:t>
            </a:r>
          </a:p>
        </p:txBody>
      </p:sp>
      <p:sp>
        <p:nvSpPr>
          <p:cNvPr id="45058" name="Line 2">
            <a:extLst>
              <a:ext uri="{FF2B5EF4-FFF2-40B4-BE49-F238E27FC236}">
                <a16:creationId xmlns:a16="http://schemas.microsoft.com/office/drawing/2014/main" id="{E25D6784-E331-455A-BE00-ADB42CE60F8C}"/>
              </a:ext>
            </a:extLst>
          </p:cNvPr>
          <p:cNvSpPr>
            <a:spLocks noChangeShapeType="1"/>
          </p:cNvSpPr>
          <p:nvPr/>
        </p:nvSpPr>
        <p:spPr bwMode="auto">
          <a:xfrm>
            <a:off x="100013" y="536575"/>
            <a:ext cx="12803187" cy="0"/>
          </a:xfrm>
          <a:prstGeom prst="line">
            <a:avLst/>
          </a:pr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200" b="0">
              <a:solidFill>
                <a:srgbClr val="FFFFFF"/>
              </a:solidFill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  <p:sp>
        <p:nvSpPr>
          <p:cNvPr id="45059" name="Text Box 3">
            <a:extLst>
              <a:ext uri="{FF2B5EF4-FFF2-40B4-BE49-F238E27FC236}">
                <a16:creationId xmlns:a16="http://schemas.microsoft.com/office/drawing/2014/main" id="{9D074886-4135-45D4-AB5B-8BA2208E713A}"/>
              </a:ext>
            </a:extLst>
          </p:cNvPr>
          <p:cNvSpPr txBox="1">
            <a:spLocks/>
          </p:cNvSpPr>
          <p:nvPr/>
        </p:nvSpPr>
        <p:spPr bwMode="auto">
          <a:xfrm>
            <a:off x="11206163" y="142875"/>
            <a:ext cx="1563687" cy="398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2000" b="0"/>
              <a:t>Dr. Dong XIA</a:t>
            </a:r>
          </a:p>
        </p:txBody>
      </p:sp>
      <p:sp>
        <p:nvSpPr>
          <p:cNvPr id="45060" name="Text Box 4">
            <a:extLst>
              <a:ext uri="{FF2B5EF4-FFF2-40B4-BE49-F238E27FC236}">
                <a16:creationId xmlns:a16="http://schemas.microsoft.com/office/drawing/2014/main" id="{96BE4D80-E357-49AE-8BC5-20DC2228D53E}"/>
              </a:ext>
            </a:extLst>
          </p:cNvPr>
          <p:cNvSpPr txBox="1">
            <a:spLocks/>
          </p:cNvSpPr>
          <p:nvPr/>
        </p:nvSpPr>
        <p:spPr bwMode="auto">
          <a:xfrm>
            <a:off x="2906713" y="746125"/>
            <a:ext cx="6681787" cy="560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3000">
                <a:solidFill>
                  <a:srgbClr val="1A2DF5"/>
                </a:solidFill>
              </a:rPr>
              <a:t>3.8 Assessing the Regression Model</a:t>
            </a:r>
          </a:p>
        </p:txBody>
      </p:sp>
      <p:sp>
        <p:nvSpPr>
          <p:cNvPr id="45061" name="Text Box 5">
            <a:extLst>
              <a:ext uri="{FF2B5EF4-FFF2-40B4-BE49-F238E27FC236}">
                <a16:creationId xmlns:a16="http://schemas.microsoft.com/office/drawing/2014/main" id="{57663CA0-9D62-4F24-A114-80F547D3E515}"/>
              </a:ext>
            </a:extLst>
          </p:cNvPr>
          <p:cNvSpPr txBox="1">
            <a:spLocks/>
          </p:cNvSpPr>
          <p:nvPr/>
        </p:nvSpPr>
        <p:spPr bwMode="auto">
          <a:xfrm>
            <a:off x="9804400" y="9297988"/>
            <a:ext cx="3097213" cy="32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24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1pPr>
            <a:lvl2pPr defTabSz="457200">
              <a:defRPr sz="24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2pPr>
            <a:lvl3pPr defTabSz="457200">
              <a:defRPr sz="24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3pPr>
            <a:lvl4pPr defTabSz="457200">
              <a:defRPr sz="24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4pPr>
            <a:lvl5pPr defTabSz="457200">
              <a:defRPr sz="24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5pPr>
            <a:lvl6pPr marL="457200" indent="914400" algn="ctr" defTabSz="45720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6pPr>
            <a:lvl7pPr marL="914400" indent="914400" algn="ctr" defTabSz="45720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7pPr>
            <a:lvl8pPr marL="1371600" indent="914400" algn="ctr" defTabSz="45720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8pPr>
            <a:lvl9pPr marL="1828800" indent="914400" algn="ctr" defTabSz="45720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9pPr>
          </a:lstStyle>
          <a:p>
            <a:pPr>
              <a:lnSpc>
                <a:spcPct val="80000"/>
              </a:lnSpc>
              <a:spcBef>
                <a:spcPts val="1400"/>
              </a:spcBef>
            </a:pPr>
            <a:r>
              <a:rPr lang="en-US" altLang="en-US" sz="1400">
                <a:solidFill>
                  <a:srgbClr val="59793F"/>
                </a:solidFill>
                <a:latin typeface="Superclarendon Regular" charset="0"/>
                <a:ea typeface="Superclarendon Regular" charset="0"/>
                <a:cs typeface="Superclarendon Regular" charset="0"/>
                <a:sym typeface="Superclarendon Regular" charset="0"/>
              </a:rPr>
              <a:t>Chapter 3. Linear Regression</a:t>
            </a:r>
          </a:p>
        </p:txBody>
      </p:sp>
      <p:sp>
        <p:nvSpPr>
          <p:cNvPr id="45062" name="Text Box 6">
            <a:extLst>
              <a:ext uri="{FF2B5EF4-FFF2-40B4-BE49-F238E27FC236}">
                <a16:creationId xmlns:a16="http://schemas.microsoft.com/office/drawing/2014/main" id="{720CB6B5-3B27-4D34-83E2-6C334D72F721}"/>
              </a:ext>
            </a:extLst>
          </p:cNvPr>
          <p:cNvSpPr txBox="1">
            <a:spLocks/>
          </p:cNvSpPr>
          <p:nvPr/>
        </p:nvSpPr>
        <p:spPr bwMode="auto">
          <a:xfrm>
            <a:off x="4919663" y="1387475"/>
            <a:ext cx="3163887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i="1">
                <a:solidFill>
                  <a:srgbClr val="FF280C"/>
                </a:solidFill>
              </a:rPr>
              <a:t>c) Error dependence </a:t>
            </a:r>
          </a:p>
        </p:txBody>
      </p:sp>
      <p:sp>
        <p:nvSpPr>
          <p:cNvPr id="45063" name="AutoShape 7">
            <a:extLst>
              <a:ext uri="{FF2B5EF4-FFF2-40B4-BE49-F238E27FC236}">
                <a16:creationId xmlns:a16="http://schemas.microsoft.com/office/drawing/2014/main" id="{E43ACFA7-864C-411E-B7B5-F26BBF3941C2}"/>
              </a:ext>
            </a:extLst>
          </p:cNvPr>
          <p:cNvSpPr>
            <a:spLocks/>
          </p:cNvSpPr>
          <p:nvPr/>
        </p:nvSpPr>
        <p:spPr bwMode="auto">
          <a:xfrm>
            <a:off x="1346200" y="6940550"/>
            <a:ext cx="11350625" cy="1085850"/>
          </a:xfrm>
          <a:prstGeom prst="roundRect">
            <a:avLst>
              <a:gd name="adj" fmla="val 50000"/>
            </a:avLst>
          </a:prstGeom>
          <a:solidFill>
            <a:srgbClr val="FF8DC6">
              <a:alpha val="1202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200" b="0">
              <a:solidFill>
                <a:srgbClr val="FFFFFF"/>
              </a:solidFill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  <p:sp>
        <p:nvSpPr>
          <p:cNvPr id="45064" name="AutoShape 8">
            <a:extLst>
              <a:ext uri="{FF2B5EF4-FFF2-40B4-BE49-F238E27FC236}">
                <a16:creationId xmlns:a16="http://schemas.microsoft.com/office/drawing/2014/main" id="{59674A31-FCEE-4996-80BE-3C5A3B8DF14B}"/>
              </a:ext>
            </a:extLst>
          </p:cNvPr>
          <p:cNvSpPr>
            <a:spLocks/>
          </p:cNvSpPr>
          <p:nvPr/>
        </p:nvSpPr>
        <p:spPr bwMode="auto">
          <a:xfrm>
            <a:off x="1308100" y="4616450"/>
            <a:ext cx="11352213" cy="996950"/>
          </a:xfrm>
          <a:prstGeom prst="roundRect">
            <a:avLst>
              <a:gd name="adj" fmla="val 50000"/>
            </a:avLst>
          </a:prstGeom>
          <a:solidFill>
            <a:srgbClr val="88FA4E">
              <a:alpha val="1202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200" b="0">
              <a:solidFill>
                <a:srgbClr val="FFFFFF"/>
              </a:solidFill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  <p:sp>
        <p:nvSpPr>
          <p:cNvPr id="45065" name="AutoShape 9">
            <a:extLst>
              <a:ext uri="{FF2B5EF4-FFF2-40B4-BE49-F238E27FC236}">
                <a16:creationId xmlns:a16="http://schemas.microsoft.com/office/drawing/2014/main" id="{C1EF6B71-3674-48EE-83F8-5CD2490E4204}"/>
              </a:ext>
            </a:extLst>
          </p:cNvPr>
          <p:cNvSpPr>
            <a:spLocks/>
          </p:cNvSpPr>
          <p:nvPr/>
        </p:nvSpPr>
        <p:spPr bwMode="auto">
          <a:xfrm>
            <a:off x="1346200" y="2497138"/>
            <a:ext cx="11168063" cy="676275"/>
          </a:xfrm>
          <a:prstGeom prst="roundRect">
            <a:avLst>
              <a:gd name="adj" fmla="val 50000"/>
            </a:avLst>
          </a:prstGeom>
          <a:solidFill>
            <a:srgbClr val="56C1FF">
              <a:alpha val="1202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200" b="0">
              <a:solidFill>
                <a:srgbClr val="FFFFFF"/>
              </a:solidFill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  <p:sp>
        <p:nvSpPr>
          <p:cNvPr id="45066" name="Text Box 10">
            <a:extLst>
              <a:ext uri="{FF2B5EF4-FFF2-40B4-BE49-F238E27FC236}">
                <a16:creationId xmlns:a16="http://schemas.microsoft.com/office/drawing/2014/main" id="{85E25FD1-F870-48B9-8CB3-20B5111F399D}"/>
              </a:ext>
            </a:extLst>
          </p:cNvPr>
          <p:cNvSpPr txBox="1">
            <a:spLocks/>
          </p:cNvSpPr>
          <p:nvPr/>
        </p:nvSpPr>
        <p:spPr bwMode="auto">
          <a:xfrm>
            <a:off x="1795463" y="2598738"/>
            <a:ext cx="8431212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rPr lang="en-US" altLang="en-US" sz="2500" b="0" i="1"/>
              <a:t>The error dependence cause the inference to be incorrect. </a:t>
            </a:r>
          </a:p>
        </p:txBody>
      </p:sp>
      <p:sp>
        <p:nvSpPr>
          <p:cNvPr id="45067" name="AutoShape 11">
            <a:extLst>
              <a:ext uri="{FF2B5EF4-FFF2-40B4-BE49-F238E27FC236}">
                <a16:creationId xmlns:a16="http://schemas.microsoft.com/office/drawing/2014/main" id="{57426A43-D440-4BFA-B7B1-DD22627B692E}"/>
              </a:ext>
            </a:extLst>
          </p:cNvPr>
          <p:cNvSpPr>
            <a:spLocks/>
          </p:cNvSpPr>
          <p:nvPr/>
        </p:nvSpPr>
        <p:spPr bwMode="auto">
          <a:xfrm rot="5400000">
            <a:off x="787400" y="2651126"/>
            <a:ext cx="217487" cy="398462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gradFill rotWithShape="0">
            <a:gsLst>
              <a:gs pos="0">
                <a:srgbClr val="FF968D"/>
              </a:gs>
              <a:gs pos="100000">
                <a:srgbClr val="B51600"/>
              </a:gs>
            </a:gsLst>
            <a:lin ang="540000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200" b="0">
              <a:solidFill>
                <a:srgbClr val="FFFFFF"/>
              </a:solidFill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  <p:sp>
        <p:nvSpPr>
          <p:cNvPr id="45068" name="Text Box 12">
            <a:extLst>
              <a:ext uri="{FF2B5EF4-FFF2-40B4-BE49-F238E27FC236}">
                <a16:creationId xmlns:a16="http://schemas.microsoft.com/office/drawing/2014/main" id="{6B9228C9-8794-4369-B02D-F9446F07EF96}"/>
              </a:ext>
            </a:extLst>
          </p:cNvPr>
          <p:cNvSpPr txBox="1">
            <a:spLocks/>
          </p:cNvSpPr>
          <p:nvPr/>
        </p:nvSpPr>
        <p:spPr bwMode="auto">
          <a:xfrm>
            <a:off x="1833563" y="4629150"/>
            <a:ext cx="10012362" cy="85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rPr lang="en-US" altLang="en-US" sz="2500" b="0" i="1"/>
              <a:t>Use autocorrelation of the residuals (ACF) to check the independence </a:t>
            </a:r>
          </a:p>
          <a:p>
            <a:pPr algn="l"/>
            <a:r>
              <a:rPr lang="en-US" altLang="en-US" sz="2500" b="0" i="1"/>
              <a:t>assumption of the errors. </a:t>
            </a:r>
          </a:p>
        </p:txBody>
      </p:sp>
      <p:sp>
        <p:nvSpPr>
          <p:cNvPr id="45069" name="AutoShape 13">
            <a:extLst>
              <a:ext uri="{FF2B5EF4-FFF2-40B4-BE49-F238E27FC236}">
                <a16:creationId xmlns:a16="http://schemas.microsoft.com/office/drawing/2014/main" id="{DE50D690-10FA-4B11-A94F-ED7D671B3343}"/>
              </a:ext>
            </a:extLst>
          </p:cNvPr>
          <p:cNvSpPr>
            <a:spLocks/>
          </p:cNvSpPr>
          <p:nvPr/>
        </p:nvSpPr>
        <p:spPr bwMode="auto">
          <a:xfrm rot="5400000">
            <a:off x="762794" y="4856957"/>
            <a:ext cx="217487" cy="40005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gradFill rotWithShape="0">
            <a:gsLst>
              <a:gs pos="0">
                <a:srgbClr val="FF968D"/>
              </a:gs>
              <a:gs pos="100000">
                <a:srgbClr val="B51600"/>
              </a:gs>
            </a:gsLst>
            <a:lin ang="540000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200" b="0">
              <a:solidFill>
                <a:srgbClr val="FFFFFF"/>
              </a:solidFill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  <p:sp>
        <p:nvSpPr>
          <p:cNvPr id="45070" name="Text Box 14">
            <a:extLst>
              <a:ext uri="{FF2B5EF4-FFF2-40B4-BE49-F238E27FC236}">
                <a16:creationId xmlns:a16="http://schemas.microsoft.com/office/drawing/2014/main" id="{459E50E5-AA1E-4057-8EB6-945316380ABD}"/>
              </a:ext>
            </a:extLst>
          </p:cNvPr>
          <p:cNvSpPr txBox="1">
            <a:spLocks/>
          </p:cNvSpPr>
          <p:nvPr/>
        </p:nvSpPr>
        <p:spPr bwMode="auto">
          <a:xfrm>
            <a:off x="1820863" y="7056438"/>
            <a:ext cx="10206037" cy="854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rPr lang="en-US" altLang="en-US" sz="2500" b="0" i="1"/>
              <a:t>One can also use Durbin-Watson test, which tests whether the first few </a:t>
            </a:r>
          </a:p>
          <a:p>
            <a:pPr algn="l"/>
            <a:r>
              <a:rPr lang="en-US" altLang="en-US" sz="2500" b="0" i="1"/>
              <a:t>autocorrelations are 0. </a:t>
            </a:r>
          </a:p>
        </p:txBody>
      </p:sp>
      <p:sp>
        <p:nvSpPr>
          <p:cNvPr id="45071" name="AutoShape 15">
            <a:extLst>
              <a:ext uri="{FF2B5EF4-FFF2-40B4-BE49-F238E27FC236}">
                <a16:creationId xmlns:a16="http://schemas.microsoft.com/office/drawing/2014/main" id="{BD428082-331A-4EAE-AE93-9F53CB7E7FCE}"/>
              </a:ext>
            </a:extLst>
          </p:cNvPr>
          <p:cNvSpPr>
            <a:spLocks/>
          </p:cNvSpPr>
          <p:nvPr/>
        </p:nvSpPr>
        <p:spPr bwMode="auto">
          <a:xfrm rot="5400000">
            <a:off x="787400" y="7340601"/>
            <a:ext cx="217487" cy="398462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gradFill rotWithShape="0">
            <a:gsLst>
              <a:gs pos="0">
                <a:srgbClr val="FF968D"/>
              </a:gs>
              <a:gs pos="100000">
                <a:srgbClr val="B51600"/>
              </a:gs>
            </a:gsLst>
            <a:lin ang="540000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200" b="0">
              <a:solidFill>
                <a:srgbClr val="FFFFFF"/>
              </a:solidFill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  <p:pic>
        <p:nvPicPr>
          <p:cNvPr id="45072" name="Picture 16">
            <a:extLst>
              <a:ext uri="{FF2B5EF4-FFF2-40B4-BE49-F238E27FC236}">
                <a16:creationId xmlns:a16="http://schemas.microsoft.com/office/drawing/2014/main" id="{25D04674-E976-456A-98CB-150F757DB7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1938" y="8042275"/>
            <a:ext cx="3163887" cy="871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45073" name="Picture 17">
            <a:extLst>
              <a:ext uri="{FF2B5EF4-FFF2-40B4-BE49-F238E27FC236}">
                <a16:creationId xmlns:a16="http://schemas.microsoft.com/office/drawing/2014/main" id="{89EDDB38-F777-4014-B6AE-9AEDFD201F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4713" y="5292725"/>
            <a:ext cx="2117725" cy="995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5074" name="Text Box 18">
            <a:extLst>
              <a:ext uri="{FF2B5EF4-FFF2-40B4-BE49-F238E27FC236}">
                <a16:creationId xmlns:a16="http://schemas.microsoft.com/office/drawing/2014/main" id="{EAA426B7-E8D6-49B3-BC90-485068893C90}"/>
              </a:ext>
            </a:extLst>
          </p:cNvPr>
          <p:cNvSpPr txBox="1">
            <a:spLocks/>
          </p:cNvSpPr>
          <p:nvPr/>
        </p:nvSpPr>
        <p:spPr bwMode="auto">
          <a:xfrm>
            <a:off x="6327775" y="9296400"/>
            <a:ext cx="341313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>
            <a:spAutoFit/>
          </a:bodyPr>
          <a:lstStyle/>
          <a:p>
            <a:fld id="{8F51F2D6-C3C6-4F82-8DB2-7F3411EE5B4F}" type="slidenum">
              <a:rPr lang="en-US" altLang="en-US" sz="1600" b="0">
                <a:latin typeface="Helvetica Neue Thin" charset="0"/>
                <a:ea typeface="Helvetica Neue Thin" charset="0"/>
                <a:cs typeface="Helvetica Neue Thin" charset="0"/>
                <a:sym typeface="Helvetica Neue Thin" charset="0"/>
              </a:rPr>
              <a:pPr/>
              <a:t>6</a:t>
            </a:fld>
            <a:endParaRPr lang="en-US" altLang="en-US" sz="1600" b="0">
              <a:latin typeface="Helvetica Neue Thin" charset="0"/>
              <a:ea typeface="Helvetica Neue Thin" charset="0"/>
              <a:cs typeface="Helvetica Neue Thin" charset="0"/>
              <a:sym typeface="Helvetica Neue Thin" charset="0"/>
            </a:endParaRP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Text Box 1">
            <a:extLst>
              <a:ext uri="{FF2B5EF4-FFF2-40B4-BE49-F238E27FC236}">
                <a16:creationId xmlns:a16="http://schemas.microsoft.com/office/drawing/2014/main" id="{4F61E4C7-627D-47D8-ABC8-DC8396F4DBDD}"/>
              </a:ext>
            </a:extLst>
          </p:cNvPr>
          <p:cNvSpPr txBox="1">
            <a:spLocks/>
          </p:cNvSpPr>
          <p:nvPr/>
        </p:nvSpPr>
        <p:spPr bwMode="auto">
          <a:xfrm>
            <a:off x="158750" y="142875"/>
            <a:ext cx="1535113" cy="398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2000" b="0"/>
              <a:t>MSDM 5054</a:t>
            </a:r>
          </a:p>
        </p:txBody>
      </p:sp>
      <p:sp>
        <p:nvSpPr>
          <p:cNvPr id="46082" name="Line 2">
            <a:extLst>
              <a:ext uri="{FF2B5EF4-FFF2-40B4-BE49-F238E27FC236}">
                <a16:creationId xmlns:a16="http://schemas.microsoft.com/office/drawing/2014/main" id="{291101F4-E7BB-4E48-A2FC-A38138DE175A}"/>
              </a:ext>
            </a:extLst>
          </p:cNvPr>
          <p:cNvSpPr>
            <a:spLocks noChangeShapeType="1"/>
          </p:cNvSpPr>
          <p:nvPr/>
        </p:nvSpPr>
        <p:spPr bwMode="auto">
          <a:xfrm>
            <a:off x="100013" y="536575"/>
            <a:ext cx="12803187" cy="0"/>
          </a:xfrm>
          <a:prstGeom prst="line">
            <a:avLst/>
          </a:pr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200" b="0">
              <a:solidFill>
                <a:srgbClr val="FFFFFF"/>
              </a:solidFill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  <p:sp>
        <p:nvSpPr>
          <p:cNvPr id="46083" name="Text Box 3">
            <a:extLst>
              <a:ext uri="{FF2B5EF4-FFF2-40B4-BE49-F238E27FC236}">
                <a16:creationId xmlns:a16="http://schemas.microsoft.com/office/drawing/2014/main" id="{DABA3596-C04A-42E0-A6E2-65C92A488FFB}"/>
              </a:ext>
            </a:extLst>
          </p:cNvPr>
          <p:cNvSpPr txBox="1">
            <a:spLocks/>
          </p:cNvSpPr>
          <p:nvPr/>
        </p:nvSpPr>
        <p:spPr bwMode="auto">
          <a:xfrm>
            <a:off x="11206163" y="142875"/>
            <a:ext cx="1563687" cy="398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2000" b="0"/>
              <a:t>Dr. Dong XIA</a:t>
            </a:r>
          </a:p>
        </p:txBody>
      </p:sp>
      <p:sp>
        <p:nvSpPr>
          <p:cNvPr id="46084" name="Text Box 4">
            <a:extLst>
              <a:ext uri="{FF2B5EF4-FFF2-40B4-BE49-F238E27FC236}">
                <a16:creationId xmlns:a16="http://schemas.microsoft.com/office/drawing/2014/main" id="{C4786EAB-23B8-499D-BBBD-1D6DE7178D82}"/>
              </a:ext>
            </a:extLst>
          </p:cNvPr>
          <p:cNvSpPr txBox="1">
            <a:spLocks/>
          </p:cNvSpPr>
          <p:nvPr/>
        </p:nvSpPr>
        <p:spPr bwMode="auto">
          <a:xfrm>
            <a:off x="2906713" y="746125"/>
            <a:ext cx="6681787" cy="560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3000">
                <a:solidFill>
                  <a:srgbClr val="1A2DF5"/>
                </a:solidFill>
              </a:rPr>
              <a:t>3.8 Assessing the Regression Model</a:t>
            </a:r>
          </a:p>
        </p:txBody>
      </p:sp>
      <p:sp>
        <p:nvSpPr>
          <p:cNvPr id="46085" name="Text Box 5">
            <a:extLst>
              <a:ext uri="{FF2B5EF4-FFF2-40B4-BE49-F238E27FC236}">
                <a16:creationId xmlns:a16="http://schemas.microsoft.com/office/drawing/2014/main" id="{879BFB9C-4423-4B48-AEB4-664C6F2AD315}"/>
              </a:ext>
            </a:extLst>
          </p:cNvPr>
          <p:cNvSpPr txBox="1">
            <a:spLocks/>
          </p:cNvSpPr>
          <p:nvPr/>
        </p:nvSpPr>
        <p:spPr bwMode="auto">
          <a:xfrm>
            <a:off x="9804400" y="9297988"/>
            <a:ext cx="3097213" cy="32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24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1pPr>
            <a:lvl2pPr defTabSz="457200">
              <a:defRPr sz="24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2pPr>
            <a:lvl3pPr defTabSz="457200">
              <a:defRPr sz="24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3pPr>
            <a:lvl4pPr defTabSz="457200">
              <a:defRPr sz="24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4pPr>
            <a:lvl5pPr defTabSz="457200">
              <a:defRPr sz="24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5pPr>
            <a:lvl6pPr marL="457200" indent="914400" algn="ctr" defTabSz="45720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6pPr>
            <a:lvl7pPr marL="914400" indent="914400" algn="ctr" defTabSz="45720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7pPr>
            <a:lvl8pPr marL="1371600" indent="914400" algn="ctr" defTabSz="45720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8pPr>
            <a:lvl9pPr marL="1828800" indent="914400" algn="ctr" defTabSz="45720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9pPr>
          </a:lstStyle>
          <a:p>
            <a:pPr>
              <a:lnSpc>
                <a:spcPct val="80000"/>
              </a:lnSpc>
              <a:spcBef>
                <a:spcPts val="1400"/>
              </a:spcBef>
            </a:pPr>
            <a:r>
              <a:rPr lang="en-US" altLang="en-US" sz="1400">
                <a:solidFill>
                  <a:srgbClr val="59793F"/>
                </a:solidFill>
                <a:latin typeface="Superclarendon Regular" charset="0"/>
                <a:ea typeface="Superclarendon Regular" charset="0"/>
                <a:cs typeface="Superclarendon Regular" charset="0"/>
                <a:sym typeface="Superclarendon Regular" charset="0"/>
              </a:rPr>
              <a:t>Chapter 3. Linear Regression</a:t>
            </a:r>
          </a:p>
        </p:txBody>
      </p:sp>
      <p:sp>
        <p:nvSpPr>
          <p:cNvPr id="46086" name="Text Box 6">
            <a:extLst>
              <a:ext uri="{FF2B5EF4-FFF2-40B4-BE49-F238E27FC236}">
                <a16:creationId xmlns:a16="http://schemas.microsoft.com/office/drawing/2014/main" id="{395DEB4B-C3D3-45A2-89FF-2681D0D9D73E}"/>
              </a:ext>
            </a:extLst>
          </p:cNvPr>
          <p:cNvSpPr txBox="1">
            <a:spLocks/>
          </p:cNvSpPr>
          <p:nvPr/>
        </p:nvSpPr>
        <p:spPr bwMode="auto">
          <a:xfrm>
            <a:off x="4549775" y="1387475"/>
            <a:ext cx="3903663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i="1">
                <a:solidFill>
                  <a:srgbClr val="FF280C"/>
                </a:solidFill>
              </a:rPr>
              <a:t>d) Leverage and Cook’s D </a:t>
            </a:r>
          </a:p>
        </p:txBody>
      </p:sp>
      <p:sp>
        <p:nvSpPr>
          <p:cNvPr id="46087" name="AutoShape 7">
            <a:extLst>
              <a:ext uri="{FF2B5EF4-FFF2-40B4-BE49-F238E27FC236}">
                <a16:creationId xmlns:a16="http://schemas.microsoft.com/office/drawing/2014/main" id="{7668B013-C032-4065-BDE1-55EC011EBB97}"/>
              </a:ext>
            </a:extLst>
          </p:cNvPr>
          <p:cNvSpPr>
            <a:spLocks/>
          </p:cNvSpPr>
          <p:nvPr/>
        </p:nvSpPr>
        <p:spPr bwMode="auto">
          <a:xfrm rot="5400000">
            <a:off x="653257" y="2696368"/>
            <a:ext cx="215900" cy="398463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gradFill rotWithShape="0">
            <a:gsLst>
              <a:gs pos="0">
                <a:srgbClr val="FF968D"/>
              </a:gs>
              <a:gs pos="100000">
                <a:srgbClr val="B51600"/>
              </a:gs>
            </a:gsLst>
            <a:lin ang="540000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200" b="0">
              <a:solidFill>
                <a:srgbClr val="FFFFFF"/>
              </a:solidFill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  <p:sp>
        <p:nvSpPr>
          <p:cNvPr id="46088" name="AutoShape 8">
            <a:extLst>
              <a:ext uri="{FF2B5EF4-FFF2-40B4-BE49-F238E27FC236}">
                <a16:creationId xmlns:a16="http://schemas.microsoft.com/office/drawing/2014/main" id="{07E03DC5-E348-487B-A6FD-39ACE3456D63}"/>
              </a:ext>
            </a:extLst>
          </p:cNvPr>
          <p:cNvSpPr>
            <a:spLocks/>
          </p:cNvSpPr>
          <p:nvPr/>
        </p:nvSpPr>
        <p:spPr bwMode="auto">
          <a:xfrm rot="5400000">
            <a:off x="648494" y="4628357"/>
            <a:ext cx="217487" cy="40005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gradFill rotWithShape="0">
            <a:gsLst>
              <a:gs pos="0">
                <a:srgbClr val="FF968D"/>
              </a:gs>
              <a:gs pos="100000">
                <a:srgbClr val="B51600"/>
              </a:gs>
            </a:gsLst>
            <a:lin ang="540000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200" b="0">
              <a:solidFill>
                <a:srgbClr val="FFFFFF"/>
              </a:solidFill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  <p:sp>
        <p:nvSpPr>
          <p:cNvPr id="46089" name="AutoShape 9">
            <a:extLst>
              <a:ext uri="{FF2B5EF4-FFF2-40B4-BE49-F238E27FC236}">
                <a16:creationId xmlns:a16="http://schemas.microsoft.com/office/drawing/2014/main" id="{157C179F-A9F3-46F9-9A49-CC54A5514076}"/>
              </a:ext>
            </a:extLst>
          </p:cNvPr>
          <p:cNvSpPr>
            <a:spLocks/>
          </p:cNvSpPr>
          <p:nvPr/>
        </p:nvSpPr>
        <p:spPr bwMode="auto">
          <a:xfrm rot="5400000">
            <a:off x="653257" y="6328568"/>
            <a:ext cx="215900" cy="398463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gradFill rotWithShape="0">
            <a:gsLst>
              <a:gs pos="0">
                <a:srgbClr val="FF968D"/>
              </a:gs>
              <a:gs pos="100000">
                <a:srgbClr val="B51600"/>
              </a:gs>
            </a:gsLst>
            <a:lin ang="540000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200" b="0">
              <a:solidFill>
                <a:srgbClr val="FFFFFF"/>
              </a:solidFill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  <p:pic>
        <p:nvPicPr>
          <p:cNvPr id="46090" name="Picture 10">
            <a:extLst>
              <a:ext uri="{FF2B5EF4-FFF2-40B4-BE49-F238E27FC236}">
                <a16:creationId xmlns:a16="http://schemas.microsoft.com/office/drawing/2014/main" id="{474E58DA-D7CD-4056-A594-4AA1ED2D62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3200" y="2257425"/>
            <a:ext cx="3316288" cy="398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46091" name="Picture 11">
            <a:extLst>
              <a:ext uri="{FF2B5EF4-FFF2-40B4-BE49-F238E27FC236}">
                <a16:creationId xmlns:a16="http://schemas.microsoft.com/office/drawing/2014/main" id="{2F2A2214-EBD1-45CC-8882-2255ADD3D9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1763" y="2168525"/>
            <a:ext cx="3324225" cy="547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46092" name="Picture 12">
            <a:extLst>
              <a:ext uri="{FF2B5EF4-FFF2-40B4-BE49-F238E27FC236}">
                <a16:creationId xmlns:a16="http://schemas.microsoft.com/office/drawing/2014/main" id="{D67885FF-2548-4B62-86D9-88DEF0C2FC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575" y="2908300"/>
            <a:ext cx="8012113" cy="560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6093" name="AutoShape 13">
            <a:extLst>
              <a:ext uri="{FF2B5EF4-FFF2-40B4-BE49-F238E27FC236}">
                <a16:creationId xmlns:a16="http://schemas.microsoft.com/office/drawing/2014/main" id="{53925A58-D190-4EF5-830F-82617B81E825}"/>
              </a:ext>
            </a:extLst>
          </p:cNvPr>
          <p:cNvSpPr>
            <a:spLocks/>
          </p:cNvSpPr>
          <p:nvPr/>
        </p:nvSpPr>
        <p:spPr bwMode="auto">
          <a:xfrm>
            <a:off x="1104900" y="2119313"/>
            <a:ext cx="11336338" cy="1552575"/>
          </a:xfrm>
          <a:prstGeom prst="roundRect">
            <a:avLst>
              <a:gd name="adj" fmla="val 50000"/>
            </a:avLst>
          </a:prstGeom>
          <a:solidFill>
            <a:srgbClr val="56C1FF">
              <a:alpha val="1202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200" b="0">
              <a:solidFill>
                <a:srgbClr val="FFFFFF"/>
              </a:solidFill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  <p:pic>
        <p:nvPicPr>
          <p:cNvPr id="46094" name="Picture 14">
            <a:extLst>
              <a:ext uri="{FF2B5EF4-FFF2-40B4-BE49-F238E27FC236}">
                <a16:creationId xmlns:a16="http://schemas.microsoft.com/office/drawing/2014/main" id="{03E4A5D7-3133-402E-B0CE-22C67CC557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8288" y="4367213"/>
            <a:ext cx="10664825" cy="922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6095" name="AutoShape 15">
            <a:extLst>
              <a:ext uri="{FF2B5EF4-FFF2-40B4-BE49-F238E27FC236}">
                <a16:creationId xmlns:a16="http://schemas.microsoft.com/office/drawing/2014/main" id="{B074C6BD-C7FB-426B-B862-AE10C9EBA65B}"/>
              </a:ext>
            </a:extLst>
          </p:cNvPr>
          <p:cNvSpPr>
            <a:spLocks/>
          </p:cNvSpPr>
          <p:nvPr/>
        </p:nvSpPr>
        <p:spPr bwMode="auto">
          <a:xfrm>
            <a:off x="1093788" y="4210050"/>
            <a:ext cx="11352212" cy="1236663"/>
          </a:xfrm>
          <a:prstGeom prst="roundRect">
            <a:avLst>
              <a:gd name="adj" fmla="val 50000"/>
            </a:avLst>
          </a:prstGeom>
          <a:solidFill>
            <a:srgbClr val="88FA4E">
              <a:alpha val="1202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200" b="0">
              <a:solidFill>
                <a:srgbClr val="FFFFFF"/>
              </a:solidFill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  <p:pic>
        <p:nvPicPr>
          <p:cNvPr id="46096" name="Picture 16">
            <a:extLst>
              <a:ext uri="{FF2B5EF4-FFF2-40B4-BE49-F238E27FC236}">
                <a16:creationId xmlns:a16="http://schemas.microsoft.com/office/drawing/2014/main" id="{591555D5-1B08-4708-AC33-8F55CC657CD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6550" y="6089650"/>
            <a:ext cx="10534650" cy="876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6097" name="AutoShape 17">
            <a:extLst>
              <a:ext uri="{FF2B5EF4-FFF2-40B4-BE49-F238E27FC236}">
                <a16:creationId xmlns:a16="http://schemas.microsoft.com/office/drawing/2014/main" id="{B754679F-91AD-4903-A00E-902A52CF75FB}"/>
              </a:ext>
            </a:extLst>
          </p:cNvPr>
          <p:cNvSpPr>
            <a:spLocks/>
          </p:cNvSpPr>
          <p:nvPr/>
        </p:nvSpPr>
        <p:spPr bwMode="auto">
          <a:xfrm>
            <a:off x="1346200" y="5984875"/>
            <a:ext cx="11350625" cy="1085850"/>
          </a:xfrm>
          <a:prstGeom prst="roundRect">
            <a:avLst>
              <a:gd name="adj" fmla="val 50000"/>
            </a:avLst>
          </a:prstGeom>
          <a:solidFill>
            <a:srgbClr val="FF8DC6">
              <a:alpha val="1202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200" b="0">
              <a:solidFill>
                <a:srgbClr val="FFFFFF"/>
              </a:solidFill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  <p:pic>
        <p:nvPicPr>
          <p:cNvPr id="46098" name="Picture 18">
            <a:extLst>
              <a:ext uri="{FF2B5EF4-FFF2-40B4-BE49-F238E27FC236}">
                <a16:creationId xmlns:a16="http://schemas.microsoft.com/office/drawing/2014/main" id="{304E6BFC-3DA0-444B-A227-3549FFA5AA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225" y="7808913"/>
            <a:ext cx="10201275" cy="866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6099" name="AutoShape 19">
            <a:extLst>
              <a:ext uri="{FF2B5EF4-FFF2-40B4-BE49-F238E27FC236}">
                <a16:creationId xmlns:a16="http://schemas.microsoft.com/office/drawing/2014/main" id="{1D9B23FB-9C4C-45E7-851A-D29CA9B7A30A}"/>
              </a:ext>
            </a:extLst>
          </p:cNvPr>
          <p:cNvSpPr>
            <a:spLocks/>
          </p:cNvSpPr>
          <p:nvPr/>
        </p:nvSpPr>
        <p:spPr bwMode="auto">
          <a:xfrm>
            <a:off x="1204913" y="7608888"/>
            <a:ext cx="11337925" cy="1236662"/>
          </a:xfrm>
          <a:prstGeom prst="roundRect">
            <a:avLst>
              <a:gd name="adj" fmla="val 50000"/>
            </a:avLst>
          </a:prstGeom>
          <a:solidFill>
            <a:srgbClr val="56C1FF">
              <a:alpha val="1202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200" b="0">
              <a:solidFill>
                <a:srgbClr val="FFFFFF"/>
              </a:solidFill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  <p:sp>
        <p:nvSpPr>
          <p:cNvPr id="46100" name="AutoShape 20">
            <a:extLst>
              <a:ext uri="{FF2B5EF4-FFF2-40B4-BE49-F238E27FC236}">
                <a16:creationId xmlns:a16="http://schemas.microsoft.com/office/drawing/2014/main" id="{5183CD13-276B-41FA-B58C-A61D7D09794D}"/>
              </a:ext>
            </a:extLst>
          </p:cNvPr>
          <p:cNvSpPr>
            <a:spLocks/>
          </p:cNvSpPr>
          <p:nvPr/>
        </p:nvSpPr>
        <p:spPr bwMode="auto">
          <a:xfrm rot="5400000">
            <a:off x="653257" y="8043068"/>
            <a:ext cx="215900" cy="398463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gradFill rotWithShape="0">
            <a:gsLst>
              <a:gs pos="0">
                <a:srgbClr val="FF968D"/>
              </a:gs>
              <a:gs pos="100000">
                <a:srgbClr val="B51600"/>
              </a:gs>
            </a:gsLst>
            <a:lin ang="540000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200" b="0">
              <a:solidFill>
                <a:srgbClr val="FFFFFF"/>
              </a:solidFill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  <p:sp>
        <p:nvSpPr>
          <p:cNvPr id="46101" name="Text Box 21">
            <a:extLst>
              <a:ext uri="{FF2B5EF4-FFF2-40B4-BE49-F238E27FC236}">
                <a16:creationId xmlns:a16="http://schemas.microsoft.com/office/drawing/2014/main" id="{2CC272AD-FCC7-4142-8DB7-A4D0A4981425}"/>
              </a:ext>
            </a:extLst>
          </p:cNvPr>
          <p:cNvSpPr txBox="1">
            <a:spLocks/>
          </p:cNvSpPr>
          <p:nvPr/>
        </p:nvSpPr>
        <p:spPr bwMode="auto">
          <a:xfrm>
            <a:off x="6327775" y="9296400"/>
            <a:ext cx="341313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>
            <a:spAutoFit/>
          </a:bodyPr>
          <a:lstStyle/>
          <a:p>
            <a:fld id="{6EA0218F-F29D-4322-8B62-8A486BC521A6}" type="slidenum">
              <a:rPr lang="en-US" altLang="en-US" sz="1600" b="0">
                <a:latin typeface="Helvetica Neue Thin" charset="0"/>
                <a:ea typeface="Helvetica Neue Thin" charset="0"/>
                <a:cs typeface="Helvetica Neue Thin" charset="0"/>
                <a:sym typeface="Helvetica Neue Thin" charset="0"/>
              </a:rPr>
              <a:pPr/>
              <a:t>7</a:t>
            </a:fld>
            <a:endParaRPr lang="en-US" altLang="en-US" sz="1600" b="0">
              <a:latin typeface="Helvetica Neue Thin" charset="0"/>
              <a:ea typeface="Helvetica Neue Thin" charset="0"/>
              <a:cs typeface="Helvetica Neue Thin" charset="0"/>
              <a:sym typeface="Helvetica Neue Thin" charset="0"/>
            </a:endParaRP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Text Box 1">
            <a:extLst>
              <a:ext uri="{FF2B5EF4-FFF2-40B4-BE49-F238E27FC236}">
                <a16:creationId xmlns:a16="http://schemas.microsoft.com/office/drawing/2014/main" id="{B5766627-6940-4B36-944D-873111EC317C}"/>
              </a:ext>
            </a:extLst>
          </p:cNvPr>
          <p:cNvSpPr txBox="1">
            <a:spLocks/>
          </p:cNvSpPr>
          <p:nvPr/>
        </p:nvSpPr>
        <p:spPr bwMode="auto">
          <a:xfrm>
            <a:off x="158750" y="142875"/>
            <a:ext cx="1535113" cy="398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2000" b="0"/>
              <a:t>MSDM 5054</a:t>
            </a:r>
          </a:p>
        </p:txBody>
      </p:sp>
      <p:sp>
        <p:nvSpPr>
          <p:cNvPr id="47106" name="Line 2">
            <a:extLst>
              <a:ext uri="{FF2B5EF4-FFF2-40B4-BE49-F238E27FC236}">
                <a16:creationId xmlns:a16="http://schemas.microsoft.com/office/drawing/2014/main" id="{1E3B96A8-6643-4694-9FDB-6BE200D1F980}"/>
              </a:ext>
            </a:extLst>
          </p:cNvPr>
          <p:cNvSpPr>
            <a:spLocks noChangeShapeType="1"/>
          </p:cNvSpPr>
          <p:nvPr/>
        </p:nvSpPr>
        <p:spPr bwMode="auto">
          <a:xfrm>
            <a:off x="100013" y="536575"/>
            <a:ext cx="12803187" cy="0"/>
          </a:xfrm>
          <a:prstGeom prst="line">
            <a:avLst/>
          </a:pr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200" b="0">
              <a:solidFill>
                <a:srgbClr val="FFFFFF"/>
              </a:solidFill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  <p:sp>
        <p:nvSpPr>
          <p:cNvPr id="47107" name="Text Box 3">
            <a:extLst>
              <a:ext uri="{FF2B5EF4-FFF2-40B4-BE49-F238E27FC236}">
                <a16:creationId xmlns:a16="http://schemas.microsoft.com/office/drawing/2014/main" id="{CB1E9FDA-D5D8-4E30-B31D-352A85494657}"/>
              </a:ext>
            </a:extLst>
          </p:cNvPr>
          <p:cNvSpPr txBox="1">
            <a:spLocks/>
          </p:cNvSpPr>
          <p:nvPr/>
        </p:nvSpPr>
        <p:spPr bwMode="auto">
          <a:xfrm>
            <a:off x="11206163" y="142875"/>
            <a:ext cx="1563687" cy="398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2000" b="0"/>
              <a:t>Dr. Dong XIA</a:t>
            </a:r>
          </a:p>
        </p:txBody>
      </p:sp>
      <p:sp>
        <p:nvSpPr>
          <p:cNvPr id="47108" name="Text Box 4">
            <a:extLst>
              <a:ext uri="{FF2B5EF4-FFF2-40B4-BE49-F238E27FC236}">
                <a16:creationId xmlns:a16="http://schemas.microsoft.com/office/drawing/2014/main" id="{82ECD6A9-0C24-4BF0-B584-792EE7E525D8}"/>
              </a:ext>
            </a:extLst>
          </p:cNvPr>
          <p:cNvSpPr txBox="1">
            <a:spLocks/>
          </p:cNvSpPr>
          <p:nvPr/>
        </p:nvSpPr>
        <p:spPr bwMode="auto">
          <a:xfrm>
            <a:off x="2906713" y="746125"/>
            <a:ext cx="6681787" cy="560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3000">
                <a:solidFill>
                  <a:srgbClr val="1A2DF5"/>
                </a:solidFill>
              </a:rPr>
              <a:t>3.8 Assessing the Regression Model</a:t>
            </a:r>
          </a:p>
        </p:txBody>
      </p:sp>
      <p:sp>
        <p:nvSpPr>
          <p:cNvPr id="47109" name="Text Box 5">
            <a:extLst>
              <a:ext uri="{FF2B5EF4-FFF2-40B4-BE49-F238E27FC236}">
                <a16:creationId xmlns:a16="http://schemas.microsoft.com/office/drawing/2014/main" id="{E99DA272-CF2D-4FE5-BC28-FE38D39D9B91}"/>
              </a:ext>
            </a:extLst>
          </p:cNvPr>
          <p:cNvSpPr txBox="1">
            <a:spLocks/>
          </p:cNvSpPr>
          <p:nvPr/>
        </p:nvSpPr>
        <p:spPr bwMode="auto">
          <a:xfrm>
            <a:off x="9804400" y="9297988"/>
            <a:ext cx="3097213" cy="32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24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1pPr>
            <a:lvl2pPr defTabSz="457200">
              <a:defRPr sz="24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2pPr>
            <a:lvl3pPr defTabSz="457200">
              <a:defRPr sz="24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3pPr>
            <a:lvl4pPr defTabSz="457200">
              <a:defRPr sz="24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4pPr>
            <a:lvl5pPr defTabSz="457200">
              <a:defRPr sz="24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5pPr>
            <a:lvl6pPr marL="457200" indent="914400" algn="ctr" defTabSz="45720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6pPr>
            <a:lvl7pPr marL="914400" indent="914400" algn="ctr" defTabSz="45720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7pPr>
            <a:lvl8pPr marL="1371600" indent="914400" algn="ctr" defTabSz="45720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8pPr>
            <a:lvl9pPr marL="1828800" indent="914400" algn="ctr" defTabSz="45720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9pPr>
          </a:lstStyle>
          <a:p>
            <a:pPr>
              <a:lnSpc>
                <a:spcPct val="80000"/>
              </a:lnSpc>
              <a:spcBef>
                <a:spcPts val="1400"/>
              </a:spcBef>
            </a:pPr>
            <a:r>
              <a:rPr lang="en-US" altLang="en-US" sz="1400">
                <a:solidFill>
                  <a:srgbClr val="59793F"/>
                </a:solidFill>
                <a:latin typeface="Superclarendon Regular" charset="0"/>
                <a:ea typeface="Superclarendon Regular" charset="0"/>
                <a:cs typeface="Superclarendon Regular" charset="0"/>
                <a:sym typeface="Superclarendon Regular" charset="0"/>
              </a:rPr>
              <a:t>Chapter 3. Linear Regression</a:t>
            </a:r>
          </a:p>
        </p:txBody>
      </p:sp>
      <p:sp>
        <p:nvSpPr>
          <p:cNvPr id="47110" name="Text Box 6">
            <a:extLst>
              <a:ext uri="{FF2B5EF4-FFF2-40B4-BE49-F238E27FC236}">
                <a16:creationId xmlns:a16="http://schemas.microsoft.com/office/drawing/2014/main" id="{D6BAD7E4-9B31-4FC9-A009-566FE3434EAB}"/>
              </a:ext>
            </a:extLst>
          </p:cNvPr>
          <p:cNvSpPr txBox="1">
            <a:spLocks/>
          </p:cNvSpPr>
          <p:nvPr/>
        </p:nvSpPr>
        <p:spPr bwMode="auto">
          <a:xfrm>
            <a:off x="4549775" y="1387475"/>
            <a:ext cx="3903663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i="1">
                <a:solidFill>
                  <a:srgbClr val="FF280C"/>
                </a:solidFill>
              </a:rPr>
              <a:t>d) Leverage and Cook’s D </a:t>
            </a:r>
          </a:p>
        </p:txBody>
      </p:sp>
      <p:sp>
        <p:nvSpPr>
          <p:cNvPr id="47111" name="AutoShape 7">
            <a:extLst>
              <a:ext uri="{FF2B5EF4-FFF2-40B4-BE49-F238E27FC236}">
                <a16:creationId xmlns:a16="http://schemas.microsoft.com/office/drawing/2014/main" id="{1A7E4701-7112-4253-9568-096E28D837F3}"/>
              </a:ext>
            </a:extLst>
          </p:cNvPr>
          <p:cNvSpPr>
            <a:spLocks/>
          </p:cNvSpPr>
          <p:nvPr/>
        </p:nvSpPr>
        <p:spPr bwMode="auto">
          <a:xfrm rot="5400000">
            <a:off x="650081" y="2334419"/>
            <a:ext cx="217488" cy="40005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gradFill rotWithShape="0">
            <a:gsLst>
              <a:gs pos="0">
                <a:srgbClr val="FF968D"/>
              </a:gs>
              <a:gs pos="100000">
                <a:srgbClr val="B51600"/>
              </a:gs>
            </a:gsLst>
            <a:lin ang="540000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200" b="0">
              <a:solidFill>
                <a:srgbClr val="FFFFFF"/>
              </a:solidFill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  <p:sp>
        <p:nvSpPr>
          <p:cNvPr id="47112" name="AutoShape 8">
            <a:extLst>
              <a:ext uri="{FF2B5EF4-FFF2-40B4-BE49-F238E27FC236}">
                <a16:creationId xmlns:a16="http://schemas.microsoft.com/office/drawing/2014/main" id="{8C03166F-40D1-4C9B-98CC-F34DC7054D74}"/>
              </a:ext>
            </a:extLst>
          </p:cNvPr>
          <p:cNvSpPr>
            <a:spLocks/>
          </p:cNvSpPr>
          <p:nvPr/>
        </p:nvSpPr>
        <p:spPr bwMode="auto">
          <a:xfrm rot="5400000">
            <a:off x="718344" y="6152357"/>
            <a:ext cx="215900" cy="398462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gradFill rotWithShape="0">
            <a:gsLst>
              <a:gs pos="0">
                <a:srgbClr val="FF968D"/>
              </a:gs>
              <a:gs pos="100000">
                <a:srgbClr val="B51600"/>
              </a:gs>
            </a:gsLst>
            <a:lin ang="540000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200" b="0">
              <a:solidFill>
                <a:srgbClr val="FFFFFF"/>
              </a:solidFill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  <p:sp>
        <p:nvSpPr>
          <p:cNvPr id="47113" name="AutoShape 9">
            <a:extLst>
              <a:ext uri="{FF2B5EF4-FFF2-40B4-BE49-F238E27FC236}">
                <a16:creationId xmlns:a16="http://schemas.microsoft.com/office/drawing/2014/main" id="{C20C5D2C-74A9-441E-9D5D-81AA9A289D21}"/>
              </a:ext>
            </a:extLst>
          </p:cNvPr>
          <p:cNvSpPr>
            <a:spLocks/>
          </p:cNvSpPr>
          <p:nvPr/>
        </p:nvSpPr>
        <p:spPr bwMode="auto">
          <a:xfrm rot="5400000">
            <a:off x="790575" y="8070851"/>
            <a:ext cx="217487" cy="398462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gradFill rotWithShape="0">
            <a:gsLst>
              <a:gs pos="0">
                <a:srgbClr val="FF968D"/>
              </a:gs>
              <a:gs pos="100000">
                <a:srgbClr val="B51600"/>
              </a:gs>
            </a:gsLst>
            <a:lin ang="540000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200" b="0">
              <a:solidFill>
                <a:srgbClr val="FFFFFF"/>
              </a:solidFill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  <p:pic>
        <p:nvPicPr>
          <p:cNvPr id="47114" name="Picture 10">
            <a:extLst>
              <a:ext uri="{FF2B5EF4-FFF2-40B4-BE49-F238E27FC236}">
                <a16:creationId xmlns:a16="http://schemas.microsoft.com/office/drawing/2014/main" id="{1E2D3B5F-3859-44F6-AA43-0971B33D1B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5413" y="2033588"/>
            <a:ext cx="10804525" cy="364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47115" name="Picture 11">
            <a:extLst>
              <a:ext uri="{FF2B5EF4-FFF2-40B4-BE49-F238E27FC236}">
                <a16:creationId xmlns:a16="http://schemas.microsoft.com/office/drawing/2014/main" id="{08030212-CCE5-49A0-9E90-E6288A2155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1625" y="6056313"/>
            <a:ext cx="10804525" cy="1406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47116" name="Picture 12">
            <a:extLst>
              <a:ext uri="{FF2B5EF4-FFF2-40B4-BE49-F238E27FC236}">
                <a16:creationId xmlns:a16="http://schemas.microsoft.com/office/drawing/2014/main" id="{5F844D8F-44D7-44E4-B673-6B91F44F22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7894638"/>
            <a:ext cx="10753725" cy="1090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7117" name="AutoShape 13">
            <a:extLst>
              <a:ext uri="{FF2B5EF4-FFF2-40B4-BE49-F238E27FC236}">
                <a16:creationId xmlns:a16="http://schemas.microsoft.com/office/drawing/2014/main" id="{84DA185C-A6B6-4ED3-9DD7-DCFE25859436}"/>
              </a:ext>
            </a:extLst>
          </p:cNvPr>
          <p:cNvSpPr>
            <a:spLocks/>
          </p:cNvSpPr>
          <p:nvPr/>
        </p:nvSpPr>
        <p:spPr bwMode="auto">
          <a:xfrm>
            <a:off x="1106488" y="2022475"/>
            <a:ext cx="11337925" cy="3670300"/>
          </a:xfrm>
          <a:prstGeom prst="roundRect">
            <a:avLst>
              <a:gd name="adj" fmla="val 25083"/>
            </a:avLst>
          </a:prstGeom>
          <a:solidFill>
            <a:srgbClr val="56C1FF">
              <a:alpha val="1202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200" b="0">
              <a:solidFill>
                <a:srgbClr val="FFFFFF"/>
              </a:solidFill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  <p:sp>
        <p:nvSpPr>
          <p:cNvPr id="47118" name="AutoShape 14">
            <a:extLst>
              <a:ext uri="{FF2B5EF4-FFF2-40B4-BE49-F238E27FC236}">
                <a16:creationId xmlns:a16="http://schemas.microsoft.com/office/drawing/2014/main" id="{328B615E-F5ED-4A49-911F-01E3FE1D1410}"/>
              </a:ext>
            </a:extLst>
          </p:cNvPr>
          <p:cNvSpPr>
            <a:spLocks/>
          </p:cNvSpPr>
          <p:nvPr/>
        </p:nvSpPr>
        <p:spPr bwMode="auto">
          <a:xfrm>
            <a:off x="1276350" y="5867400"/>
            <a:ext cx="11350625" cy="1784350"/>
          </a:xfrm>
          <a:prstGeom prst="roundRect">
            <a:avLst>
              <a:gd name="adj" fmla="val 50000"/>
            </a:avLst>
          </a:prstGeom>
          <a:solidFill>
            <a:srgbClr val="88FA4E">
              <a:alpha val="1202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200" b="0">
              <a:solidFill>
                <a:srgbClr val="FFFFFF"/>
              </a:solidFill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  <p:sp>
        <p:nvSpPr>
          <p:cNvPr id="47119" name="AutoShape 15">
            <a:extLst>
              <a:ext uri="{FF2B5EF4-FFF2-40B4-BE49-F238E27FC236}">
                <a16:creationId xmlns:a16="http://schemas.microsoft.com/office/drawing/2014/main" id="{53331C07-BC6B-4A52-BFBC-22C7A96A34C1}"/>
              </a:ext>
            </a:extLst>
          </p:cNvPr>
          <p:cNvSpPr>
            <a:spLocks/>
          </p:cNvSpPr>
          <p:nvPr/>
        </p:nvSpPr>
        <p:spPr bwMode="auto">
          <a:xfrm>
            <a:off x="1323975" y="7869238"/>
            <a:ext cx="11350625" cy="1211262"/>
          </a:xfrm>
          <a:prstGeom prst="roundRect">
            <a:avLst>
              <a:gd name="adj" fmla="val 50000"/>
            </a:avLst>
          </a:prstGeom>
          <a:solidFill>
            <a:srgbClr val="FF8DC6">
              <a:alpha val="1202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200" b="0">
              <a:solidFill>
                <a:srgbClr val="FFFFFF"/>
              </a:solidFill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  <p:sp>
        <p:nvSpPr>
          <p:cNvPr id="47120" name="Text Box 16">
            <a:extLst>
              <a:ext uri="{FF2B5EF4-FFF2-40B4-BE49-F238E27FC236}">
                <a16:creationId xmlns:a16="http://schemas.microsoft.com/office/drawing/2014/main" id="{7898A158-CACE-4115-8CE0-54F984CEC7C8}"/>
              </a:ext>
            </a:extLst>
          </p:cNvPr>
          <p:cNvSpPr txBox="1">
            <a:spLocks/>
          </p:cNvSpPr>
          <p:nvPr/>
        </p:nvSpPr>
        <p:spPr bwMode="auto">
          <a:xfrm>
            <a:off x="6327775" y="9296400"/>
            <a:ext cx="341313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>
            <a:spAutoFit/>
          </a:bodyPr>
          <a:lstStyle/>
          <a:p>
            <a:fld id="{78DC44FE-46B6-40F1-B339-538C1C21568D}" type="slidenum">
              <a:rPr lang="en-US" altLang="en-US" sz="1600" b="0">
                <a:latin typeface="Helvetica Neue Thin" charset="0"/>
                <a:ea typeface="Helvetica Neue Thin" charset="0"/>
                <a:cs typeface="Helvetica Neue Thin" charset="0"/>
                <a:sym typeface="Helvetica Neue Thin" charset="0"/>
              </a:rPr>
              <a:pPr/>
              <a:t>8</a:t>
            </a:fld>
            <a:endParaRPr lang="en-US" altLang="en-US" sz="1600" b="0">
              <a:latin typeface="Helvetica Neue Thin" charset="0"/>
              <a:ea typeface="Helvetica Neue Thin" charset="0"/>
              <a:cs typeface="Helvetica Neue Thin" charset="0"/>
              <a:sym typeface="Helvetica Neue Thin" charset="0"/>
            </a:endParaRP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Text Box 1">
            <a:extLst>
              <a:ext uri="{FF2B5EF4-FFF2-40B4-BE49-F238E27FC236}">
                <a16:creationId xmlns:a16="http://schemas.microsoft.com/office/drawing/2014/main" id="{DC301C36-F89B-4C2B-95BF-CBEF0C7E3C6A}"/>
              </a:ext>
            </a:extLst>
          </p:cNvPr>
          <p:cNvSpPr txBox="1">
            <a:spLocks/>
          </p:cNvSpPr>
          <p:nvPr/>
        </p:nvSpPr>
        <p:spPr bwMode="auto">
          <a:xfrm>
            <a:off x="158750" y="142875"/>
            <a:ext cx="1535113" cy="398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2000" b="0"/>
              <a:t>MSDM 5054</a:t>
            </a:r>
          </a:p>
        </p:txBody>
      </p:sp>
      <p:sp>
        <p:nvSpPr>
          <p:cNvPr id="60418" name="Line 2">
            <a:extLst>
              <a:ext uri="{FF2B5EF4-FFF2-40B4-BE49-F238E27FC236}">
                <a16:creationId xmlns:a16="http://schemas.microsoft.com/office/drawing/2014/main" id="{20057B36-FC51-449F-9B59-9775C31F78E8}"/>
              </a:ext>
            </a:extLst>
          </p:cNvPr>
          <p:cNvSpPr>
            <a:spLocks noChangeShapeType="1"/>
          </p:cNvSpPr>
          <p:nvPr/>
        </p:nvSpPr>
        <p:spPr bwMode="auto">
          <a:xfrm>
            <a:off x="100013" y="536575"/>
            <a:ext cx="12803187" cy="0"/>
          </a:xfrm>
          <a:prstGeom prst="line">
            <a:avLst/>
          </a:pr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200" b="0">
              <a:solidFill>
                <a:srgbClr val="FFFFFF"/>
              </a:solidFill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  <p:sp>
        <p:nvSpPr>
          <p:cNvPr id="60419" name="Text Box 3">
            <a:extLst>
              <a:ext uri="{FF2B5EF4-FFF2-40B4-BE49-F238E27FC236}">
                <a16:creationId xmlns:a16="http://schemas.microsoft.com/office/drawing/2014/main" id="{832480AD-F25B-40AA-A27A-41BCCB340331}"/>
              </a:ext>
            </a:extLst>
          </p:cNvPr>
          <p:cNvSpPr txBox="1">
            <a:spLocks/>
          </p:cNvSpPr>
          <p:nvPr/>
        </p:nvSpPr>
        <p:spPr bwMode="auto">
          <a:xfrm>
            <a:off x="11206163" y="142875"/>
            <a:ext cx="1563687" cy="398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2000" b="0"/>
              <a:t>Dr. Dong XIA</a:t>
            </a:r>
          </a:p>
        </p:txBody>
      </p:sp>
      <p:sp>
        <p:nvSpPr>
          <p:cNvPr id="60420" name="Text Box 4">
            <a:extLst>
              <a:ext uri="{FF2B5EF4-FFF2-40B4-BE49-F238E27FC236}">
                <a16:creationId xmlns:a16="http://schemas.microsoft.com/office/drawing/2014/main" id="{6C0C01F8-1DB4-43EF-B64F-25AD72130052}"/>
              </a:ext>
            </a:extLst>
          </p:cNvPr>
          <p:cNvSpPr txBox="1">
            <a:spLocks/>
          </p:cNvSpPr>
          <p:nvPr/>
        </p:nvSpPr>
        <p:spPr bwMode="auto">
          <a:xfrm>
            <a:off x="2667000" y="746125"/>
            <a:ext cx="7161213" cy="560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3000">
                <a:solidFill>
                  <a:srgbClr val="1A2DF5"/>
                </a:solidFill>
              </a:rPr>
              <a:t>3.10 Comparison with KNN Regression</a:t>
            </a:r>
          </a:p>
        </p:txBody>
      </p:sp>
      <p:sp>
        <p:nvSpPr>
          <p:cNvPr id="60421" name="Text Box 5">
            <a:extLst>
              <a:ext uri="{FF2B5EF4-FFF2-40B4-BE49-F238E27FC236}">
                <a16:creationId xmlns:a16="http://schemas.microsoft.com/office/drawing/2014/main" id="{DEAFBA47-960F-4296-BD1E-EC74FA99E2E6}"/>
              </a:ext>
            </a:extLst>
          </p:cNvPr>
          <p:cNvSpPr txBox="1">
            <a:spLocks/>
          </p:cNvSpPr>
          <p:nvPr/>
        </p:nvSpPr>
        <p:spPr bwMode="auto">
          <a:xfrm>
            <a:off x="9804400" y="9297988"/>
            <a:ext cx="3097213" cy="32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24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1pPr>
            <a:lvl2pPr defTabSz="457200">
              <a:defRPr sz="24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2pPr>
            <a:lvl3pPr defTabSz="457200">
              <a:defRPr sz="24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3pPr>
            <a:lvl4pPr defTabSz="457200">
              <a:defRPr sz="24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4pPr>
            <a:lvl5pPr defTabSz="457200">
              <a:defRPr sz="24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5pPr>
            <a:lvl6pPr marL="457200" indent="914400" algn="ctr" defTabSz="45720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6pPr>
            <a:lvl7pPr marL="914400" indent="914400" algn="ctr" defTabSz="45720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7pPr>
            <a:lvl8pPr marL="1371600" indent="914400" algn="ctr" defTabSz="45720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8pPr>
            <a:lvl9pPr marL="1828800" indent="914400" algn="ctr" defTabSz="45720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9pPr>
          </a:lstStyle>
          <a:p>
            <a:pPr>
              <a:lnSpc>
                <a:spcPct val="80000"/>
              </a:lnSpc>
              <a:spcBef>
                <a:spcPts val="1400"/>
              </a:spcBef>
            </a:pPr>
            <a:r>
              <a:rPr lang="en-US" altLang="en-US" sz="1400">
                <a:solidFill>
                  <a:srgbClr val="59793F"/>
                </a:solidFill>
                <a:latin typeface="Superclarendon Regular" charset="0"/>
                <a:ea typeface="Superclarendon Regular" charset="0"/>
                <a:cs typeface="Superclarendon Regular" charset="0"/>
                <a:sym typeface="Superclarendon Regular" charset="0"/>
              </a:rPr>
              <a:t>Chapter 3. Linear Regression</a:t>
            </a:r>
          </a:p>
        </p:txBody>
      </p:sp>
      <p:sp>
        <p:nvSpPr>
          <p:cNvPr id="60422" name="Text Box 6">
            <a:extLst>
              <a:ext uri="{FF2B5EF4-FFF2-40B4-BE49-F238E27FC236}">
                <a16:creationId xmlns:a16="http://schemas.microsoft.com/office/drawing/2014/main" id="{3D718AC1-711D-445B-B1F0-E765A7445099}"/>
              </a:ext>
            </a:extLst>
          </p:cNvPr>
          <p:cNvSpPr txBox="1">
            <a:spLocks/>
          </p:cNvSpPr>
          <p:nvPr/>
        </p:nvSpPr>
        <p:spPr bwMode="auto">
          <a:xfrm>
            <a:off x="392113" y="1662113"/>
            <a:ext cx="2755900" cy="473075"/>
          </a:xfrm>
          <a:prstGeom prst="rect">
            <a:avLst/>
          </a:prstGeom>
          <a:solidFill>
            <a:srgbClr val="88FA4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>
            <a:spAutoFit/>
          </a:bodyPr>
          <a:lstStyle/>
          <a:p>
            <a:r>
              <a:rPr lang="en-US" altLang="en-US" sz="2500" i="1"/>
              <a:t>KNN regression</a:t>
            </a:r>
          </a:p>
        </p:txBody>
      </p:sp>
      <p:pic>
        <p:nvPicPr>
          <p:cNvPr id="60423" name="Picture 7">
            <a:extLst>
              <a:ext uri="{FF2B5EF4-FFF2-40B4-BE49-F238E27FC236}">
                <a16:creationId xmlns:a16="http://schemas.microsoft.com/office/drawing/2014/main" id="{CEBF9740-01A4-47E4-AB59-09A1528BD4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9300" y="1752600"/>
            <a:ext cx="8286750" cy="341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60424" name="Picture 8">
            <a:extLst>
              <a:ext uri="{FF2B5EF4-FFF2-40B4-BE49-F238E27FC236}">
                <a16:creationId xmlns:a16="http://schemas.microsoft.com/office/drawing/2014/main" id="{5AE5556A-4DF5-413E-82DA-FA84DAA016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500" y="2384425"/>
            <a:ext cx="3478213" cy="804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60425" name="Picture 9">
            <a:extLst>
              <a:ext uri="{FF2B5EF4-FFF2-40B4-BE49-F238E27FC236}">
                <a16:creationId xmlns:a16="http://schemas.microsoft.com/office/drawing/2014/main" id="{C1CBE0A6-4F63-4711-9A37-BB69B53FA0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" y="3303588"/>
            <a:ext cx="8613775" cy="354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0426" name="AutoShape 10">
            <a:extLst>
              <a:ext uri="{FF2B5EF4-FFF2-40B4-BE49-F238E27FC236}">
                <a16:creationId xmlns:a16="http://schemas.microsoft.com/office/drawing/2014/main" id="{469F0C4F-20DF-4BB0-AA17-15D0F90044F4}"/>
              </a:ext>
            </a:extLst>
          </p:cNvPr>
          <p:cNvSpPr>
            <a:spLocks/>
          </p:cNvSpPr>
          <p:nvPr/>
        </p:nvSpPr>
        <p:spPr bwMode="auto">
          <a:xfrm>
            <a:off x="201613" y="1522413"/>
            <a:ext cx="12458700" cy="2327275"/>
          </a:xfrm>
          <a:prstGeom prst="roundRect">
            <a:avLst>
              <a:gd name="adj" fmla="val 13866"/>
            </a:avLst>
          </a:prstGeom>
          <a:noFill/>
          <a:ln w="25400" cap="flat" cmpd="sng">
            <a:solidFill>
              <a:srgbClr val="017100"/>
            </a:solidFill>
            <a:prstDash val="lgDash"/>
            <a:miter lim="4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200" b="0">
              <a:solidFill>
                <a:srgbClr val="017100"/>
              </a:solidFill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  <p:pic>
        <p:nvPicPr>
          <p:cNvPr id="60427" name="Picture 11">
            <a:extLst>
              <a:ext uri="{FF2B5EF4-FFF2-40B4-BE49-F238E27FC236}">
                <a16:creationId xmlns:a16="http://schemas.microsoft.com/office/drawing/2014/main" id="{DAE8E406-4784-41D1-AC3C-5D751B942B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5213" y="4064000"/>
            <a:ext cx="7348537" cy="3514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0428" name="Text Box 12">
            <a:extLst>
              <a:ext uri="{FF2B5EF4-FFF2-40B4-BE49-F238E27FC236}">
                <a16:creationId xmlns:a16="http://schemas.microsoft.com/office/drawing/2014/main" id="{B0C54105-4419-463C-962E-72D63E82B7B3}"/>
              </a:ext>
            </a:extLst>
          </p:cNvPr>
          <p:cNvSpPr txBox="1">
            <a:spLocks/>
          </p:cNvSpPr>
          <p:nvPr/>
        </p:nvSpPr>
        <p:spPr bwMode="auto">
          <a:xfrm>
            <a:off x="1263650" y="7781925"/>
            <a:ext cx="10387013" cy="1235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rPr lang="en-US" altLang="en-US" sz="2500" b="0" i="1"/>
              <a:t>The KNN regression on a two-dimensional data set with 64 observations </a:t>
            </a:r>
          </a:p>
          <a:p>
            <a:pPr algn="l"/>
            <a:r>
              <a:rPr lang="en-US" altLang="en-US" sz="2500" b="0" i="1"/>
              <a:t>(orange dots). Left: K = 1 results in a rough step function fit. Right: K = 9 </a:t>
            </a:r>
          </a:p>
          <a:p>
            <a:pPr algn="l"/>
            <a:r>
              <a:rPr lang="en-US" altLang="en-US" sz="2500" b="0" i="1"/>
              <a:t>produces a much smoother fit. </a:t>
            </a:r>
          </a:p>
        </p:txBody>
      </p:sp>
      <p:sp>
        <p:nvSpPr>
          <p:cNvPr id="60429" name="Text Box 13">
            <a:extLst>
              <a:ext uri="{FF2B5EF4-FFF2-40B4-BE49-F238E27FC236}">
                <a16:creationId xmlns:a16="http://schemas.microsoft.com/office/drawing/2014/main" id="{15383784-0632-4F00-9514-B1E3350ADA5C}"/>
              </a:ext>
            </a:extLst>
          </p:cNvPr>
          <p:cNvSpPr txBox="1">
            <a:spLocks/>
          </p:cNvSpPr>
          <p:nvPr/>
        </p:nvSpPr>
        <p:spPr bwMode="auto">
          <a:xfrm>
            <a:off x="336550" y="4645025"/>
            <a:ext cx="1622425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i="1">
                <a:solidFill>
                  <a:srgbClr val="FF280C"/>
                </a:solidFill>
              </a:rPr>
              <a:t>Example 1</a:t>
            </a:r>
          </a:p>
        </p:txBody>
      </p:sp>
      <p:sp>
        <p:nvSpPr>
          <p:cNvPr id="60430" name="Text Box 14">
            <a:extLst>
              <a:ext uri="{FF2B5EF4-FFF2-40B4-BE49-F238E27FC236}">
                <a16:creationId xmlns:a16="http://schemas.microsoft.com/office/drawing/2014/main" id="{A361BB8B-1B70-4A8C-9680-3C7D6C069BF6}"/>
              </a:ext>
            </a:extLst>
          </p:cNvPr>
          <p:cNvSpPr txBox="1">
            <a:spLocks/>
          </p:cNvSpPr>
          <p:nvPr/>
        </p:nvSpPr>
        <p:spPr bwMode="auto">
          <a:xfrm>
            <a:off x="6327775" y="9296400"/>
            <a:ext cx="341313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>
            <a:spAutoFit/>
          </a:bodyPr>
          <a:lstStyle/>
          <a:p>
            <a:fld id="{D1C42796-C3F4-4D31-AAE8-C57AA7486660}" type="slidenum">
              <a:rPr lang="en-US" altLang="en-US" sz="1600" b="0">
                <a:latin typeface="Helvetica Neue Thin" charset="0"/>
                <a:ea typeface="Helvetica Neue Thin" charset="0"/>
                <a:cs typeface="Helvetica Neue Thin" charset="0"/>
                <a:sym typeface="Helvetica Neue Thin" charset="0"/>
              </a:rPr>
              <a:pPr/>
              <a:t>9</a:t>
            </a:fld>
            <a:endParaRPr lang="en-US" altLang="en-US" sz="1600" b="0">
              <a:latin typeface="Helvetica Neue Thin" charset="0"/>
              <a:ea typeface="Helvetica Neue Thin" charset="0"/>
              <a:cs typeface="Helvetica Neue Thin" charset="0"/>
              <a:sym typeface="Helvetica Neue Thin" charset="0"/>
            </a:endParaRP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FFFFFF"/>
      </a:accent3>
      <a:accent4>
        <a:srgbClr val="000000"/>
      </a:accent4>
      <a:accent5>
        <a:srgbClr val="AACEFF"/>
      </a:accent5>
      <a:accent6>
        <a:srgbClr val="13D1BB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"/>
        <a:ea typeface="Helvetica Neue"/>
        <a:cs typeface="Helvetica Neue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miter lim="400000"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50800" tIns="50800" rIns="50800" bIns="50800" numCol="1" anchor="ctr" anchorCtr="0" compatLnSpc="1">
        <a:prstTxWarp prst="textNoShape">
          <a:avLst/>
        </a:prstTxWarp>
        <a:spAutoFit/>
      </a:bodyPr>
      <a:lstStyle>
        <a:defPPr marL="0" marR="0" indent="0" algn="ctr" defTabSz="5842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2400" b="1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Helvetica Neue" charset="0"/>
            <a:ea typeface="Helvetica Neue" charset="0"/>
            <a:cs typeface="Helvetica Neue" charset="0"/>
            <a:sym typeface="Helvetica Neue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miter lim="400000"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50800" tIns="50800" rIns="50800" bIns="50800" numCol="1" anchor="ctr" anchorCtr="0" compatLnSpc="1">
        <a:prstTxWarp prst="textNoShape">
          <a:avLst/>
        </a:prstTxWarp>
        <a:spAutoFit/>
      </a:bodyPr>
      <a:lstStyle>
        <a:defPPr marL="0" marR="0" indent="0" algn="ctr" defTabSz="5842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2400" b="1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Helvetica Neue" charset="0"/>
            <a:ea typeface="Helvetica Neue" charset="0"/>
            <a:cs typeface="Helvetica Neue" charset="0"/>
            <a:sym typeface="Helvetica Neue" charset="0"/>
          </a:defRPr>
        </a:defPPr>
      </a:lst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FFFFFF"/>
      </a:accent3>
      <a:accent4>
        <a:srgbClr val="000000"/>
      </a:accent4>
      <a:accent5>
        <a:srgbClr val="AACEFF"/>
      </a:accent5>
      <a:accent6>
        <a:srgbClr val="13D1BB"/>
      </a:accent6>
      <a:hlink>
        <a:srgbClr val="0000FF"/>
      </a:hlink>
      <a:folHlink>
        <a:srgbClr val="FF00FF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720</Words>
  <Application>Microsoft Office PowerPoint</Application>
  <PresentationFormat>Custom</PresentationFormat>
  <Paragraphs>138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Helvetica Neue</vt:lpstr>
      <vt:lpstr>Helvetica Neue Bold Condensed</vt:lpstr>
      <vt:lpstr>Helvetica Neue Light</vt:lpstr>
      <vt:lpstr>Helvetica Neue Medium</vt:lpstr>
      <vt:lpstr>Helvetica Neue Thin</vt:lpstr>
      <vt:lpstr>Superclarendon Regular</vt:lpstr>
      <vt:lpstr>Arial</vt:lpstr>
      <vt:lpstr>White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WONG, Kwok Yee Michael</dc:creator>
  <cp:lastModifiedBy>Michael K Y WONG</cp:lastModifiedBy>
  <cp:revision>3</cp:revision>
  <dcterms:modified xsi:type="dcterms:W3CDTF">2021-11-29T18:31:34Z</dcterms:modified>
</cp:coreProperties>
</file>